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374954" x="102600"/>
            <a:ext cy="1970100" cx="8938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An Iterative Strength Based Model for the Prediction of NCAA Basketball Games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5205737" x="7414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Jeff Harrison &amp; Philip Tan</a:t>
            </a:r>
          </a:p>
          <a:p>
            <a:r>
              <a:t/>
            </a:r>
          </a:p>
        </p:txBody>
      </p:sp>
      <p:sp>
        <p:nvSpPr>
          <p:cNvPr id="25" name="Shape 25"/>
          <p:cNvSpPr/>
          <p:nvPr/>
        </p:nvSpPr>
        <p:spPr>
          <a:xfrm>
            <a:off y="3395983" x="2995858"/>
            <a:ext cy="1772679" cx="31522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Motivations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25000"/>
              <a:buFont typeface="Arial"/>
              <a:buAutoNum type="arabicPeriod"/>
            </a:pPr>
            <a:r>
              <a:rPr sz="2400" lang="en"/>
              <a:t>Money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Arial"/>
              <a:buAutoNum type="alphaLcPeriod"/>
            </a:pPr>
            <a:r>
              <a:rPr sz="1800" lang="en"/>
              <a:t>Betting</a:t>
            </a:r>
          </a:p>
          <a:p>
            <a:pPr rtl="0" lvl="0" indent="0" marL="457200">
              <a:buNone/>
            </a:pPr>
            <a:r>
              <a:rPr lang="en"/>
              <a:t>	</a:t>
            </a:r>
          </a:p>
          <a:p>
            <a:pPr rtl="0" lvl="0" indent="-419100" marL="457200">
              <a:buClr>
                <a:srgbClr val="000000"/>
              </a:buClr>
              <a:buSzPct val="125000"/>
              <a:buFont typeface="Arial"/>
              <a:buAutoNum type="arabicPeriod"/>
            </a:pPr>
            <a:r>
              <a:rPr sz="2400" lang="en"/>
              <a:t>Pattern Prediction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Arial"/>
              <a:buAutoNum type="alphaLcPeriod"/>
            </a:pPr>
            <a:r>
              <a:rPr sz="1800" lang="en"/>
              <a:t>Economic</a:t>
            </a:r>
          </a:p>
          <a:p>
            <a:pPr rtl="0" lvl="1" indent="-381000" marL="914400">
              <a:buClr>
                <a:srgbClr val="000000"/>
              </a:buClr>
              <a:buSzPct val="133333"/>
              <a:buFont typeface="Arial"/>
              <a:buAutoNum type="alphaLcPeriod"/>
            </a:pPr>
            <a:r>
              <a:rPr sz="1800" lang="en"/>
              <a:t>Scientific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25000"/>
              <a:buFont typeface="Arial"/>
              <a:buAutoNum type="arabicPeriod"/>
            </a:pPr>
            <a:r>
              <a:rPr sz="2400" lang="en"/>
              <a:t>Extrapolation to Future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Research Questions &amp; Method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000" lang="en"/>
              <a:t>Questions: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1600" lang="en"/>
              <a:t>What method of predicting college basketball games should we use to obtain the best results?</a:t>
            </a:r>
          </a:p>
          <a:p>
            <a:r>
              <a:t/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1600" lang="en"/>
              <a:t>Can we alter the basic algorithm to produce more accurate predictions of the NCAA tournament?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000" lang="en"/>
              <a:t>Methods: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600" lang="en"/>
              <a:t>Ranking Systems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sz="1600" lang="en"/>
              <a:t>ISR System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sz="1600" lang="en"/>
              <a:t>Tweaking the Standard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600" lang="en"/>
              <a:t>Determining the Winner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sz="1600" lang="en"/>
              <a:t>"Winner Takes All"- Higher Ranking = Better Team</a:t>
            </a:r>
          </a:p>
          <a:p>
            <a:pPr rtl="0" lvl="1" indent="-3302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1600" lang="en"/>
              <a:t>Problem: Does not consider how close the rankings are.</a:t>
            </a:r>
          </a:p>
          <a:p>
            <a:pPr rtl="0" lvl="0" indent="-3302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sz="1600" lang="en"/>
              <a:t>Markov Chain</a:t>
            </a:r>
          </a:p>
          <a:p>
            <a:pPr rtl="0" lvl="1" indent="-3302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1600" lang="en"/>
              <a:t>Determining win probability as a function of difference in ranking</a:t>
            </a:r>
          </a:p>
          <a:p>
            <a:pPr rtl="0" lvl="1" indent="-3302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1600" lang="en"/>
              <a:t>If the rankings are close, there is a probability that the lower ranked team will win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n"/>
              <a:t>Set all teams to an initial ranking.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n"/>
              <a:t>Go through every game of the season.</a:t>
            </a:r>
          </a:p>
          <a:p>
            <a:pPr rtl="0" lvl="1" indent="-419100" marL="914400">
              <a:buClr>
                <a:srgbClr val="000000"/>
              </a:buClr>
              <a:buSzPct val="100000"/>
              <a:buFont typeface="Arial"/>
              <a:buAutoNum type="alphaLcPeriod"/>
            </a:pPr>
            <a:r>
              <a:rPr lang="en"/>
              <a:t>Give winner their opponents ranking + a constant bonus</a:t>
            </a:r>
          </a:p>
          <a:p>
            <a:pPr rtl="0" lvl="1" indent="-419100" marL="914400">
              <a:buClr>
                <a:srgbClr val="000000"/>
              </a:buClr>
              <a:buSzPct val="100000"/>
              <a:buFont typeface="Arial"/>
              <a:buAutoNum type="alphaLcPeriod"/>
            </a:pPr>
            <a:r>
              <a:rPr lang="en"/>
              <a:t>Give the loser their opponents ranking - a constant bonus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n"/>
              <a:t>Use the ranking generated by this iteration as the starting point for another iteration. (Recursion!)</a:t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n"/>
              <a:t>When two successive iterations yield the same ranking, You're Done!</a:t>
            </a:r>
          </a:p>
          <a:p>
            <a:pPr lvl="0" indent="0" marL="0">
              <a:buNone/>
            </a:pPr>
            <a:r>
              <a:rPr lang="en"/>
              <a:t>	</a:t>
            </a:r>
          </a:p>
        </p:txBody>
      </p:sp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Iterative Strength Ranking Overview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Winner Takes All:</a:t>
            </a:r>
          </a:p>
          <a:p>
            <a:pPr rtl="0" lvl="0" indent="-3683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200" lang="en"/>
              <a:t>Close game 79.37%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Smart Winner:</a:t>
            </a:r>
          </a:p>
          <a:p>
            <a:pPr rtl="0" lvl="0" indent="-3683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200" lang="en"/>
              <a:t>Standard 82.54%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Biases:</a:t>
            </a:r>
          </a:p>
          <a:p>
            <a:pPr rtl="0" lvl="0" indent="-3683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200" lang="en"/>
              <a:t>Data already known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Applicability:</a:t>
            </a:r>
          </a:p>
          <a:p>
            <a:pPr rtl="0" lvl="0" indent="-3683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200" lang="en"/>
              <a:t>Difficult to apply to future</a:t>
            </a:r>
          </a:p>
          <a:p>
            <a:pPr lvl="0" indent="-3683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200" lang="en"/>
              <a:t>NCAA basketball volatile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y="4868503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600" lang="en"/>
              <a:t>End</a:t>
            </a:r>
          </a:p>
          <a:p>
            <a:r>
              <a:t/>
            </a:r>
          </a:p>
        </p:txBody>
      </p:sp>
      <p:sp>
        <p:nvSpPr>
          <p:cNvPr id="55" name="Shape 55"/>
          <p:cNvSpPr/>
          <p:nvPr/>
        </p:nvSpPr>
        <p:spPr>
          <a:xfrm>
            <a:off y="1347380" x="2652873"/>
            <a:ext cy="3070118" cx="38382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