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1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8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5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1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9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1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3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7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C7C5-BED2-4128-8B1B-3DEB874F5A0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2CE1-3CC5-4DD4-B091-401F04BDA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pic>
        <p:nvPicPr>
          <p:cNvPr id="1026" name="Picture 2" descr="iconmicroscope.jpg (438×4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"/>
            <a:ext cx="2667000" cy="279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thenapub.com/gaul3pr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286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3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in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program fails when run on some large input</a:t>
            </a:r>
          </a:p>
          <a:p>
            <a:pPr lvl="1"/>
            <a:r>
              <a:rPr lang="en-US" dirty="0" smtClean="0"/>
              <a:t>It’s hard to comprehend the error message</a:t>
            </a:r>
          </a:p>
          <a:p>
            <a:pPr lvl="1"/>
            <a:r>
              <a:rPr lang="en-US" dirty="0" smtClean="0"/>
              <a:t>The log of print statement output is overwhelming</a:t>
            </a:r>
          </a:p>
          <a:p>
            <a:r>
              <a:rPr lang="en-US" dirty="0" smtClean="0"/>
              <a:t>Try a smaller input</a:t>
            </a:r>
          </a:p>
          <a:p>
            <a:pPr lvl="1"/>
            <a:r>
              <a:rPr lang="en-US" dirty="0" smtClean="0"/>
              <a:t>Choose an input with some but not all characteristics of the large input</a:t>
            </a:r>
          </a:p>
          <a:p>
            <a:pPr lvl="1"/>
            <a:r>
              <a:rPr lang="en-US" dirty="0" smtClean="0"/>
              <a:t>Example:  Unicode characters, zeroes in data,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Two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scientific </a:t>
            </a:r>
            <a:r>
              <a:rPr lang="en-US" dirty="0"/>
              <a:t>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</a:t>
            </a:r>
            <a:r>
              <a:rPr lang="en-US" dirty="0"/>
              <a:t>and conquer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master those, you will find debugging easy, and possibly enjoyable</a:t>
            </a:r>
          </a:p>
          <a:p>
            <a:endParaRPr lang="en-US" dirty="0"/>
          </a:p>
        </p:txBody>
      </p:sp>
      <p:pic>
        <p:nvPicPr>
          <p:cNvPr id="4" name="Picture 2" descr="iconmicroscope.jpg (438×4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8"/>
            <a:ext cx="2667000" cy="279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athenapub.com/gaul3pr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286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6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a hypothesis</a:t>
            </a:r>
          </a:p>
          <a:p>
            <a:r>
              <a:rPr lang="en-US" dirty="0" smtClean="0"/>
              <a:t>Design an experiment to test that hypothesis</a:t>
            </a:r>
          </a:p>
          <a:p>
            <a:pPr lvl="1"/>
            <a:r>
              <a:rPr lang="en-US" dirty="0" smtClean="0"/>
              <a:t>Ensure that it yields insight</a:t>
            </a:r>
          </a:p>
          <a:p>
            <a:r>
              <a:rPr lang="en-US" dirty="0" smtClean="0"/>
              <a:t>Understand the result of your experiment</a:t>
            </a:r>
          </a:p>
          <a:p>
            <a:pPr lvl="1"/>
            <a:r>
              <a:rPr lang="en-US" dirty="0" smtClean="0"/>
              <a:t>If you don’t understand, then possibly suspend your main line of work to understand that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Tips:</a:t>
            </a:r>
          </a:p>
          <a:p>
            <a:r>
              <a:rPr lang="en-US" dirty="0" smtClean="0"/>
              <a:t>Be systematic</a:t>
            </a:r>
          </a:p>
          <a:p>
            <a:pPr lvl="1"/>
            <a:r>
              <a:rPr lang="en-US" dirty="0" smtClean="0"/>
              <a:t>Never do anything if you don't have a reason</a:t>
            </a:r>
          </a:p>
          <a:p>
            <a:pPr lvl="1"/>
            <a:r>
              <a:rPr lang="en-US" dirty="0" smtClean="0"/>
              <a:t>Don’t just flail</a:t>
            </a:r>
          </a:p>
          <a:p>
            <a:pPr lvl="2"/>
            <a:r>
              <a:rPr lang="en-US" dirty="0" smtClean="0"/>
              <a:t>Random guessing is likely to dig you into a deeper hole</a:t>
            </a:r>
          </a:p>
          <a:p>
            <a:r>
              <a:rPr lang="en-US" dirty="0" smtClean="0"/>
              <a:t>Don’t make assumptions (verify them)</a:t>
            </a:r>
            <a:endParaRPr lang="en-US" dirty="0" smtClean="0"/>
          </a:p>
        </p:txBody>
      </p:sp>
      <p:pic>
        <p:nvPicPr>
          <p:cNvPr id="4" name="Picture 2" descr="iconmicroscope.jpg (438×45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444" y="0"/>
            <a:ext cx="1890556" cy="19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alternate implementation of a function</a:t>
            </a:r>
          </a:p>
          <a:p>
            <a:pPr lvl="1"/>
            <a:r>
              <a:rPr lang="en-US" dirty="0" smtClean="0"/>
              <a:t>Run all your test cases afterward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new, simpler test case</a:t>
            </a:r>
          </a:p>
          <a:p>
            <a:pPr lvl="1"/>
            <a:r>
              <a:rPr lang="en-US" dirty="0" smtClean="0"/>
              <a:t>Examples:  smaller input, or test a function in isolation</a:t>
            </a:r>
          </a:p>
          <a:p>
            <a:pPr lvl="1"/>
            <a:r>
              <a:rPr lang="en-US" dirty="0" smtClean="0"/>
              <a:t>Can help you understand the reason for a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scientific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Record everything you do</a:t>
            </a:r>
          </a:p>
          <a:p>
            <a:r>
              <a:rPr lang="en-US" dirty="0" smtClean="0"/>
              <a:t>Specific inputs and outputs (both expected and actual)</a:t>
            </a:r>
          </a:p>
          <a:p>
            <a:r>
              <a:rPr lang="en-US" dirty="0" smtClean="0"/>
              <a:t>Specific versions of the program</a:t>
            </a:r>
          </a:p>
          <a:p>
            <a:pPr lvl="1"/>
            <a:r>
              <a:rPr lang="en-US" dirty="0" smtClean="0"/>
              <a:t>If you get stuck, you can return to something that works</a:t>
            </a:r>
          </a:p>
          <a:p>
            <a:pPr lvl="1"/>
            <a:r>
              <a:rPr lang="en-US" dirty="0" smtClean="0"/>
              <a:t>You can write multiple implementations of a function</a:t>
            </a:r>
          </a:p>
          <a:p>
            <a:r>
              <a:rPr lang="en-US" dirty="0" smtClean="0"/>
              <a:t>What you have already tried</a:t>
            </a:r>
          </a:p>
          <a:p>
            <a:r>
              <a:rPr lang="en-US" dirty="0" smtClean="0"/>
              <a:t>What you are in the middle of doing now</a:t>
            </a:r>
          </a:p>
          <a:p>
            <a:pPr lvl="1"/>
            <a:r>
              <a:rPr lang="en-US" dirty="0" smtClean="0"/>
              <a:t>This may look like a stack!</a:t>
            </a:r>
          </a:p>
          <a:p>
            <a:r>
              <a:rPr lang="en-US" dirty="0" smtClean="0"/>
              <a:t>What you are sure of, and why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notebook also helps if you need to get help or reproduce your results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Where is the defect (or “bug”)?</a:t>
            </a:r>
          </a:p>
          <a:p>
            <a:r>
              <a:rPr lang="en-US" dirty="0" smtClean="0"/>
              <a:t>Your goal is to find the one place that it is</a:t>
            </a:r>
          </a:p>
          <a:p>
            <a:r>
              <a:rPr lang="en-US" dirty="0" smtClean="0"/>
              <a:t>Finding a defect is often harder than fixing it</a:t>
            </a:r>
          </a:p>
          <a:p>
            <a:endParaRPr lang="en-US" dirty="0" smtClean="0"/>
          </a:p>
          <a:p>
            <a:r>
              <a:rPr lang="en-US" dirty="0" smtClean="0"/>
              <a:t>Initially, the defect might be anywhere in your program</a:t>
            </a:r>
          </a:p>
          <a:p>
            <a:pPr lvl="1"/>
            <a:r>
              <a:rPr lang="en-US" dirty="0" smtClean="0"/>
              <a:t>It is impractical to find it if you have to look everywhere</a:t>
            </a:r>
            <a:endParaRPr lang="en-US" dirty="0" smtClean="0"/>
          </a:p>
          <a:p>
            <a:r>
              <a:rPr lang="en-US" dirty="0" smtClean="0"/>
              <a:t>Idea:  bit by bit reduce the scope of your search</a:t>
            </a:r>
          </a:p>
          <a:p>
            <a:r>
              <a:rPr lang="en-US" dirty="0" smtClean="0"/>
              <a:t>Eventually, the defect is localized to a few lines or one line; then you can fix it </a:t>
            </a:r>
            <a:endParaRPr lang="en-US" dirty="0"/>
          </a:p>
        </p:txBody>
      </p:sp>
      <p:pic>
        <p:nvPicPr>
          <p:cNvPr id="4" name="Picture 4" descr="http://www.athenapub.com/gaul3pr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000" y="0"/>
            <a:ext cx="187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1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Divide and conquer in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Localize the defect to part of the program (e.g., one function, or one part of a function)</a:t>
            </a:r>
          </a:p>
          <a:p>
            <a:r>
              <a:rPr lang="en-US" dirty="0" smtClean="0"/>
              <a:t>Code that isn’t executed cannot contain the defect</a:t>
            </a:r>
          </a:p>
          <a:p>
            <a:endParaRPr lang="en-US" dirty="0" smtClean="0"/>
          </a:p>
          <a:p>
            <a:r>
              <a:rPr lang="en-US" dirty="0" smtClean="0"/>
              <a:t>Test one function at a time</a:t>
            </a:r>
          </a:p>
          <a:p>
            <a:r>
              <a:rPr lang="en-US" dirty="0" smtClean="0"/>
              <a:t>Add assertions or print statements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defect is executed before the failing assertion (and maybe after a succeeding assertion)</a:t>
            </a:r>
          </a:p>
          <a:p>
            <a:r>
              <a:rPr lang="en-US" dirty="0" smtClean="0"/>
              <a:t>Split complex expressions into simpler ones</a:t>
            </a:r>
          </a:p>
          <a:p>
            <a:endParaRPr lang="en-US" dirty="0" smtClean="0"/>
          </a:p>
          <a:p>
            <a:r>
              <a:rPr lang="en-US" dirty="0" smtClean="0"/>
              <a:t>Example: Failure in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a = set({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graph.neighbors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(user)})</a:t>
            </a:r>
          </a:p>
          <a:p>
            <a:pPr marL="457200" lvl="1" indent="0">
              <a:buNone/>
            </a:pPr>
            <a:r>
              <a:rPr lang="en-US" dirty="0" smtClean="0"/>
              <a:t>Change it to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graph.neighbors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(user)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y = {x}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a = set(x)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but with better variable names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error occurs </a:t>
            </a:r>
            <a:r>
              <a:rPr lang="en-US" dirty="0"/>
              <a:t>on the "y = {x}" </a:t>
            </a:r>
            <a:r>
              <a:rPr lang="en-US" dirty="0" smtClean="0"/>
              <a:t>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Debugging via print (or “logging”)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sequence of print statements is a record of the execution of your program</a:t>
            </a:r>
          </a:p>
          <a:p>
            <a:r>
              <a:rPr lang="en-US" dirty="0" smtClean="0"/>
              <a:t>The print statements let you see and search multiple moments in time</a:t>
            </a:r>
          </a:p>
          <a:p>
            <a:r>
              <a:rPr lang="en-US" dirty="0" smtClean="0"/>
              <a:t>Print statements are a useful technique, in moderation</a:t>
            </a:r>
          </a:p>
          <a:p>
            <a:r>
              <a:rPr lang="en-US" dirty="0" smtClean="0"/>
              <a:t>Be disciplined</a:t>
            </a:r>
          </a:p>
          <a:p>
            <a:pPr lvl="1"/>
            <a:r>
              <a:rPr lang="en-US" dirty="0" smtClean="0"/>
              <a:t>Too much output is overwhelming rather than informative</a:t>
            </a:r>
          </a:p>
          <a:p>
            <a:pPr lvl="1"/>
            <a:r>
              <a:rPr lang="en-US" dirty="0" smtClean="0"/>
              <a:t>Remember the scientific method:  have a reason (a hypothesis to be tested) for each print statement</a:t>
            </a:r>
          </a:p>
          <a:p>
            <a:pPr lvl="1"/>
            <a:r>
              <a:rPr lang="en-US" dirty="0" smtClean="0"/>
              <a:t>Don’t </a:t>
            </a:r>
            <a:r>
              <a:rPr lang="en-US" i="1" dirty="0" smtClean="0"/>
              <a:t>only</a:t>
            </a:r>
            <a:r>
              <a:rPr lang="en-US" dirty="0" smtClean="0"/>
              <a:t> use print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in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code used to work (for some test case)</a:t>
            </a:r>
          </a:p>
          <a:p>
            <a:r>
              <a:rPr lang="en-US" dirty="0" smtClean="0"/>
              <a:t>The code now fails</a:t>
            </a:r>
          </a:p>
          <a:p>
            <a:r>
              <a:rPr lang="en-US" dirty="0" smtClean="0"/>
              <a:t>The defect is related to some line you changed</a:t>
            </a:r>
          </a:p>
          <a:p>
            <a:endParaRPr lang="en-US" dirty="0"/>
          </a:p>
          <a:p>
            <a:r>
              <a:rPr lang="en-US" dirty="0" smtClean="0"/>
              <a:t>This is useful only if you kept a version of the code that worked (use good names!)</a:t>
            </a:r>
          </a:p>
          <a:p>
            <a:r>
              <a:rPr lang="en-US" dirty="0" smtClean="0"/>
              <a:t>This is most useful if you have made few changes</a:t>
            </a:r>
          </a:p>
          <a:p>
            <a:r>
              <a:rPr lang="en-US" dirty="0" smtClean="0"/>
              <a:t>Moral:  </a:t>
            </a:r>
            <a:r>
              <a:rPr lang="en-US" dirty="0" smtClean="0">
                <a:solidFill>
                  <a:srgbClr val="FF0000"/>
                </a:solidFill>
              </a:rPr>
              <a:t>test often!</a:t>
            </a:r>
          </a:p>
          <a:p>
            <a:pPr lvl="1"/>
            <a:r>
              <a:rPr lang="en-US" dirty="0" smtClean="0"/>
              <a:t>Fewer lines to compare</a:t>
            </a:r>
          </a:p>
          <a:p>
            <a:pPr lvl="1"/>
            <a:r>
              <a:rPr lang="en-US" dirty="0" smtClean="0"/>
              <a:t>You remember what you were thinking/doing recently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640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Debugging</vt:lpstr>
      <vt:lpstr>Two key ideas</vt:lpstr>
      <vt:lpstr>The scientific method</vt:lpstr>
      <vt:lpstr>Example experiments</vt:lpstr>
      <vt:lpstr>Your scientific notebook</vt:lpstr>
      <vt:lpstr>Divide and conquer</vt:lpstr>
      <vt:lpstr>Divide and conquer in the program</vt:lpstr>
      <vt:lpstr>Debugging via print (or “logging”) statements</vt:lpstr>
      <vt:lpstr>Divide and conquer in time</vt:lpstr>
      <vt:lpstr>Divide and conquer in test cases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Debugging</dc:title>
  <dc:creator>cse</dc:creator>
  <cp:lastModifiedBy>cse</cp:lastModifiedBy>
  <cp:revision>6</cp:revision>
  <dcterms:created xsi:type="dcterms:W3CDTF">2012-08-01T15:53:59Z</dcterms:created>
  <dcterms:modified xsi:type="dcterms:W3CDTF">2012-08-01T17:11:39Z</dcterms:modified>
</cp:coreProperties>
</file>