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72" r:id="rId4"/>
    <p:sldId id="257" r:id="rId5"/>
    <p:sldId id="264" r:id="rId6"/>
    <p:sldId id="273" r:id="rId7"/>
    <p:sldId id="274" r:id="rId8"/>
    <p:sldId id="270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2.com/cgi/wiki?PythonPhilosoph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Modules and Decomposition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Summer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6324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download examples from the calendar</a:t>
            </a:r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22"/>
            <a:ext cx="8229600" cy="1143000"/>
          </a:xfrm>
        </p:spPr>
        <p:txBody>
          <a:bodyPr/>
          <a:lstStyle/>
          <a:p>
            <a:r>
              <a:rPr lang="en-US"/>
              <a:t>What happens on import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62200"/>
            <a:ext cx="8991600" cy="39163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/>
              <a:t>(line 1) Python checks to see if twitter is already imported as a module.  It isn’t.</a:t>
            </a:r>
          </a:p>
          <a:p>
            <a:pPr marL="514350" indent="-514350">
              <a:buFont typeface="+mj-lt"/>
              <a:buAutoNum type="arabicPeriod"/>
            </a:pPr>
            <a:endParaRPr lang="en-US" sz="2400"/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(line 1) Python looks for a file named twitter.py in the </a:t>
            </a:r>
            <a:r>
              <a:rPr lang="en-US" sz="2400" i="1"/>
              <a:t>search path.</a:t>
            </a:r>
            <a:endParaRPr lang="en-US" sz="2400"/>
          </a:p>
          <a:p>
            <a:pPr marL="400050" lvl="1" indent="0">
              <a:buNone/>
            </a:pPr>
            <a:r>
              <a:rPr lang="en-US" sz="2000" i="1">
                <a:solidFill>
                  <a:srgbClr val="000090"/>
                </a:solidFill>
              </a:rPr>
              <a:t>Aside: The search path can be accessed and modified using the sys module</a:t>
            </a:r>
          </a:p>
          <a:p>
            <a:pPr marL="400050" lvl="1" indent="0">
              <a:buNone/>
            </a:pPr>
            <a:endParaRPr lang="en-US" sz="2000" i="1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(line 1) If the file is found, the code in the file is executed as usual.  The variable twitter is assigned a </a:t>
            </a:r>
            <a:r>
              <a:rPr lang="en-US" sz="2400" i="1"/>
              <a:t>module object.</a:t>
            </a:r>
          </a:p>
          <a:p>
            <a:pPr marL="514350" indent="-514350">
              <a:buFont typeface="+mj-lt"/>
              <a:buAutoNum type="arabicPeriod"/>
            </a:pPr>
            <a:endParaRPr lang="en-US" sz="2400"/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(line 2) Python checks to see if if twitter is already imported as a module.  It is, so </a:t>
            </a:r>
            <a:r>
              <a:rPr lang="en-US" sz="2400" u="sng"/>
              <a:t>nothing happens</a:t>
            </a:r>
            <a:r>
              <a:rPr lang="en-US" sz="2400"/>
              <a:t>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 i="1">
                <a:solidFill>
                  <a:schemeClr val="accent2"/>
                </a:solidFill>
              </a:rPr>
              <a:t>Python does not re-read the file, even if it has changed!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331893"/>
            <a:ext cx="27704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59040"/>
                </a:solidFill>
                <a:latin typeface="Courier"/>
                <a:cs typeface="Courier"/>
              </a:rPr>
              <a:t>import</a:t>
            </a:r>
            <a:r>
              <a:rPr lang="en-US" sz="2400" dirty="0">
                <a:latin typeface="Courier"/>
                <a:cs typeface="Courier"/>
              </a:rPr>
              <a:t> twitter</a:t>
            </a:r>
          </a:p>
          <a:p>
            <a:r>
              <a:rPr lang="en-US" sz="2400" dirty="0">
                <a:solidFill>
                  <a:srgbClr val="859040"/>
                </a:solidFill>
                <a:latin typeface="Courier"/>
                <a:cs typeface="Courier"/>
              </a:rPr>
              <a:t>import</a:t>
            </a:r>
            <a:r>
              <a:rPr lang="en-US" sz="2400" dirty="0">
                <a:latin typeface="Courier"/>
                <a:cs typeface="Courier"/>
              </a:rPr>
              <a:t> twitter</a:t>
            </a:r>
          </a:p>
        </p:txBody>
      </p:sp>
    </p:spTree>
    <p:extLst>
      <p:ext uri="{BB962C8B-B14F-4D97-AF65-F5344CB8AC3E}">
        <p14:creationId xmlns:p14="http://schemas.microsoft.com/office/powerpoint/2010/main" val="19803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04800"/>
            <a:ext cx="8153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/>
              <a:t>Beautiful is better than ugly.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/>
              <a:t>Explicit is better than implicit.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/>
              <a:t>Simple is better than complex.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/>
              <a:t>Complex is better than complicated.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>
                <a:solidFill>
                  <a:srgbClr val="FF0000"/>
                </a:solidFill>
              </a:rPr>
              <a:t>Flat is better than nested.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>
                <a:solidFill>
                  <a:srgbClr val="FF0000"/>
                </a:solidFill>
              </a:rPr>
              <a:t>Sparse is better than dense.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>
                <a:solidFill>
                  <a:srgbClr val="FF0000"/>
                </a:solidFill>
              </a:rPr>
              <a:t>Readability counts.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/>
              <a:t>Special cases aren't special enough to break the rules.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/>
              <a:t>Although practicality beats purity.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/>
              <a:t>Errors should never pass silently.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/>
              <a:t>Unless explicitly silenced.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/>
              <a:t>In the face of ambiguity, refuse the temptation to guess.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/>
              <a:t>There should be one-- and preferably only one --obvious way to do it.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/>
              <a:t>Although that way may not be obvious at first unless you're Dutch.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/>
              <a:t>Now is better than never.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/>
              <a:t>Although never is often better than </a:t>
            </a:r>
            <a:r>
              <a:rPr lang="en-US" sz="2000" b="1"/>
              <a:t>right</a:t>
            </a:r>
            <a:r>
              <a:rPr lang="en-US" sz="2000"/>
              <a:t> now.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>
                <a:solidFill>
                  <a:srgbClr val="FF0000"/>
                </a:solidFill>
              </a:rPr>
              <a:t>If the implementation is hard to explain, it's a bad idea.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/>
              <a:t>If the implementation is easy to explain, it may be a good idea.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u="sng">
                <a:solidFill>
                  <a:srgbClr val="FF0000"/>
                </a:solidFill>
              </a:rPr>
              <a:t>NameSpaces are one honking great idea -- let's do more of those!</a:t>
            </a:r>
          </a:p>
        </p:txBody>
      </p:sp>
      <p:sp>
        <p:nvSpPr>
          <p:cNvPr id="5" name="Rectangle 4"/>
          <p:cNvSpPr/>
          <p:nvPr/>
        </p:nvSpPr>
        <p:spPr>
          <a:xfrm>
            <a:off x="4800600" y="164068"/>
            <a:ext cx="41032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hlinkClick r:id="rId2"/>
              </a:rPr>
              <a:t>http://c2.com/cgi/wiki?PythonPhilosophy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by Tim Peters</a:t>
            </a:r>
          </a:p>
        </p:txBody>
      </p:sp>
    </p:spTree>
    <p:extLst>
      <p:ext uri="{BB962C8B-B14F-4D97-AF65-F5344CB8AC3E}">
        <p14:creationId xmlns:p14="http://schemas.microsoft.com/office/powerpoint/2010/main" val="30945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Namespaces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container for a set of identifiers used to disambiguate duplicate names</a:t>
            </a:r>
          </a:p>
          <a:p>
            <a:r>
              <a:rPr lang="en-US"/>
              <a:t>Example:</a:t>
            </a:r>
          </a:p>
          <a:p>
            <a:pPr lvl="1"/>
            <a:endParaRPr lang="en-US"/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819400"/>
            <a:ext cx="5867400" cy="357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0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Modules in Python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2819400"/>
            <a:ext cx="30936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math</a:t>
            </a:r>
          </a:p>
          <a:p>
            <a:r>
              <a:rPr lang="en-US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sys</a:t>
            </a:r>
          </a:p>
          <a:p>
            <a:r>
              <a:rPr lang="en-US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networkx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6764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C0504D"/>
                </a:solidFill>
              </a:rPr>
              <a:t>Working definition for our purposes: a set of related functions, stored together in a python file</a:t>
            </a:r>
          </a:p>
        </p:txBody>
      </p:sp>
      <p:sp>
        <p:nvSpPr>
          <p:cNvPr id="3" name="Right Brace 2"/>
          <p:cNvSpPr/>
          <p:nvPr/>
        </p:nvSpPr>
        <p:spPr>
          <a:xfrm rot="5400000">
            <a:off x="3214511" y="3671711"/>
            <a:ext cx="152400" cy="27657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1972734" y="3276600"/>
            <a:ext cx="152400" cy="106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3962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module name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3962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alias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5105400"/>
            <a:ext cx="50329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networkx</a:t>
            </a:r>
            <a:r>
              <a:rPr lang="en-US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import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Graph,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DiGraph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g = Graph()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953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Graph and DiGraph are now available in the global namespace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29200" y="3048000"/>
            <a:ext cx="388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/>
              <a:t>Two motivations </a:t>
            </a:r>
          </a:p>
          <a:p>
            <a:r>
              <a:rPr lang="en-US" sz="2000"/>
              <a:t>1) provides a </a:t>
            </a:r>
            <a:r>
              <a:rPr lang="en-US" sz="2000" i="1"/>
              <a:t>namespace</a:t>
            </a:r>
          </a:p>
          <a:p>
            <a:r>
              <a:rPr lang="en-US" sz="2000"/>
              <a:t>2) provides a </a:t>
            </a:r>
            <a:r>
              <a:rPr lang="en-US" sz="2000" i="1"/>
              <a:t>unit of abstraction</a:t>
            </a:r>
          </a:p>
        </p:txBody>
      </p:sp>
    </p:spTree>
    <p:extLst>
      <p:ext uri="{BB962C8B-B14F-4D97-AF65-F5344CB8AC3E}">
        <p14:creationId xmlns:p14="http://schemas.microsoft.com/office/powerpoint/2010/main" val="38635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a Module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449" y="1371600"/>
            <a:ext cx="89115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search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(query):</a:t>
            </a:r>
          </a:p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“””return a list of tweets associated with the given query”””</a:t>
            </a:r>
          </a:p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4384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1: Write your definitions in a file named “twitter.py”</a:t>
            </a:r>
          </a:p>
          <a:p>
            <a:r>
              <a:rPr lang="en-US" sz="2400" dirty="0"/>
              <a:t>Step 2: Use your new module by writing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twitter</a:t>
            </a:r>
          </a:p>
          <a:p>
            <a:endParaRPr lang="en-US" sz="2400" dirty="0"/>
          </a:p>
          <a:p>
            <a:r>
              <a:rPr lang="en-US" sz="2400" i="1" dirty="0">
                <a:solidFill>
                  <a:schemeClr val="accent2"/>
                </a:solidFill>
              </a:rPr>
              <a:t>That’s it!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005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dir()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You can inspect the functions in a module using the dir function.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2766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/>
              <a:t>&gt;&gt;&gt; dir(math)</a:t>
            </a:r>
          </a:p>
          <a:p>
            <a:r>
              <a:rPr lang="tr-TR" sz="2000"/>
              <a:t>['__doc__', '__file__', '__name__', '__package__', 'acos', 'acosh', 'asin', 'asinh', 'atan', 'atan2', 'atanh', 'ceil', 'copysign', 'cos', 'cosh', 'degrees', 'e', 'erf', 'erfc', 'exp', 'expm1', 'fabs', 'factorial', 'floor', 'fmod', 'frexp', 'fsum', 'gamma', 'hypot', 'isinf', 'isnan', 'ldexp', 'lgamma', 'log', 'log10', 'log1p', 'modf', 'pi', 'pow', 'radians', 'sin', 'sinh', 'sqrt', 'tan', 'tanh', 'trunc']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715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This actually works on any object.</a:t>
            </a:r>
          </a:p>
        </p:txBody>
      </p:sp>
    </p:spTree>
    <p:extLst>
      <p:ext uri="{BB962C8B-B14F-4D97-AF65-F5344CB8AC3E}">
        <p14:creationId xmlns:p14="http://schemas.microsoft.com/office/powerpoint/2010/main" val="2294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dir() function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807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/>
              <a:t>&gt;&gt;&gt; import tweet</a:t>
            </a:r>
          </a:p>
          <a:p>
            <a:r>
              <a:rPr lang="tr-TR" sz="2000"/>
              <a:t>&gt;&gt;&gt; dir(tweet)</a:t>
            </a:r>
          </a:p>
          <a:p>
            <a:r>
              <a:rPr lang="en-US" sz="2000"/>
              <a:t>[</a:t>
            </a:r>
            <a:r>
              <a:rPr lang="en-US" sz="2000">
                <a:solidFill>
                  <a:srgbClr val="0000FF"/>
                </a:solidFill>
              </a:rPr>
              <a:t>'__builtins__', '__doc__', '__file__', '__name__', '__package__'</a:t>
            </a:r>
            <a:r>
              <a:rPr lang="en-US" sz="2000"/>
              <a:t>, '_makeurl', 'json', 'search']</a:t>
            </a:r>
          </a:p>
        </p:txBody>
      </p:sp>
    </p:spTree>
    <p:extLst>
      <p:ext uri="{BB962C8B-B14F-4D97-AF65-F5344CB8AC3E}">
        <p14:creationId xmlns:p14="http://schemas.microsoft.com/office/powerpoint/2010/main" val="126863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Modules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about all the code not inside a function?</a:t>
            </a:r>
          </a:p>
          <a:p>
            <a:pPr lvl="1"/>
            <a:r>
              <a:rPr lang="en-US"/>
              <a:t>test cases, etc.</a:t>
            </a:r>
          </a:p>
          <a:p>
            <a:pPr lvl="1"/>
            <a:r>
              <a:rPr lang="en-US"/>
              <a:t>It would be nice if we had a way to determine whether we were running as a module or as a script!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48768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>
                <a:solidFill>
                  <a:srgbClr val="859040"/>
                </a:solidFill>
              </a:rPr>
              <a:t>print</a:t>
            </a:r>
            <a:r>
              <a:rPr lang="en-US" sz="2400"/>
              <a:t> __name__</a:t>
            </a:r>
          </a:p>
        </p:txBody>
      </p:sp>
    </p:spTree>
    <p:extLst>
      <p:ext uri="{BB962C8B-B14F-4D97-AF65-F5344CB8AC3E}">
        <p14:creationId xmlns:p14="http://schemas.microsoft.com/office/powerpoint/2010/main" val="195767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Modules: Public and Private Functions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8229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Some of your functions may not be intended for public use.</a:t>
            </a:r>
          </a:p>
          <a:p>
            <a:endParaRPr lang="en-US" sz="2000" i="1"/>
          </a:p>
          <a:p>
            <a:r>
              <a:rPr lang="en-US" sz="2400" i="1"/>
              <a:t>	</a:t>
            </a:r>
            <a:r>
              <a:rPr lang="en-US" sz="2000" i="1"/>
              <a:t>Possible example: The read_scores function in homework 5</a:t>
            </a:r>
            <a:endParaRPr lang="en-US" sz="2400" i="1"/>
          </a:p>
          <a:p>
            <a:r>
              <a:rPr lang="en-US" sz="2000" i="1"/>
              <a:t>  </a:t>
            </a:r>
          </a:p>
          <a:p>
            <a:r>
              <a:rPr lang="en-US" sz="2400"/>
              <a:t>In Python, and unlike many languages, there’s no guaranteed way to protect them.  </a:t>
            </a:r>
          </a:p>
          <a:p>
            <a:endParaRPr lang="en-US" sz="2400"/>
          </a:p>
          <a:p>
            <a:r>
              <a:rPr lang="en-US" sz="2400"/>
              <a:t>There is a convention you can use:</a:t>
            </a:r>
          </a:p>
          <a:p>
            <a:endParaRPr lang="en-US" sz="2400"/>
          </a:p>
          <a:p>
            <a:r>
              <a:rPr lang="en-US" b="1">
                <a:solidFill>
                  <a:srgbClr val="859040"/>
                </a:solidFill>
                <a:latin typeface="Courier New"/>
                <a:cs typeface="Courier New"/>
              </a:rPr>
              <a:t>def</a:t>
            </a:r>
            <a:r>
              <a:rPr lang="en-US" b="1">
                <a:latin typeface="Courier New"/>
                <a:cs typeface="Courier New"/>
              </a:rPr>
              <a:t> 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  <a:latin typeface="Courier New"/>
                <a:cs typeface="Courier New"/>
              </a:rPr>
              <a:t>_read_scores</a:t>
            </a:r>
            <a:r>
              <a:rPr lang="en-US" b="1">
                <a:latin typeface="Courier New"/>
                <a:cs typeface="Courier New"/>
              </a:rPr>
              <a:t>(filename):</a:t>
            </a:r>
          </a:p>
          <a:p>
            <a:r>
              <a:rPr lang="en-US" b="1">
                <a:solidFill>
                  <a:srgbClr val="C0504D"/>
                </a:solidFill>
                <a:latin typeface="Courier New"/>
                <a:cs typeface="Courier New"/>
              </a:rPr>
              <a:t>   “““return the words and scores contained in filename”””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66800" y="4876800"/>
            <a:ext cx="381000" cy="5334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58674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 leading underscore indicates “this function is intended for internal use only,” but has no real effect.</a:t>
            </a:r>
          </a:p>
        </p:txBody>
      </p:sp>
    </p:spTree>
    <p:extLst>
      <p:ext uri="{BB962C8B-B14F-4D97-AF65-F5344CB8AC3E}">
        <p14:creationId xmlns:p14="http://schemas.microsoft.com/office/powerpoint/2010/main" val="122193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24638</TotalTime>
  <Words>675</Words>
  <Application>Microsoft Office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Modules and Decomposition</vt:lpstr>
      <vt:lpstr>PowerPoint Presentation</vt:lpstr>
      <vt:lpstr>Namespaces</vt:lpstr>
      <vt:lpstr>Modules in Python</vt:lpstr>
      <vt:lpstr>Writing a Module</vt:lpstr>
      <vt:lpstr>The dir() function</vt:lpstr>
      <vt:lpstr>The dir() function</vt:lpstr>
      <vt:lpstr>Writing Modules (2)</vt:lpstr>
      <vt:lpstr>Modules: Public and Private Functions</vt:lpstr>
      <vt:lpstr>What happens on import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611</cp:revision>
  <cp:lastPrinted>2012-07-27T04:41:37Z</cp:lastPrinted>
  <dcterms:created xsi:type="dcterms:W3CDTF">2012-06-20T04:14:54Z</dcterms:created>
  <dcterms:modified xsi:type="dcterms:W3CDTF">2012-07-30T17:20:04Z</dcterms:modified>
</cp:coreProperties>
</file>