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ink/ink1.xml" ContentType="application/inkml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27"/>
  </p:notesMasterIdLst>
  <p:sldIdLst>
    <p:sldId id="286" r:id="rId2"/>
    <p:sldId id="258" r:id="rId3"/>
    <p:sldId id="294" r:id="rId4"/>
    <p:sldId id="260" r:id="rId5"/>
    <p:sldId id="261" r:id="rId6"/>
    <p:sldId id="263" r:id="rId7"/>
    <p:sldId id="264" r:id="rId8"/>
    <p:sldId id="267" r:id="rId9"/>
    <p:sldId id="268" r:id="rId10"/>
    <p:sldId id="292" r:id="rId11"/>
    <p:sldId id="288" r:id="rId12"/>
    <p:sldId id="289" r:id="rId13"/>
    <p:sldId id="290" r:id="rId14"/>
    <p:sldId id="291" r:id="rId15"/>
    <p:sldId id="293" r:id="rId16"/>
    <p:sldId id="271" r:id="rId17"/>
    <p:sldId id="287" r:id="rId18"/>
    <p:sldId id="270" r:id="rId19"/>
    <p:sldId id="273" r:id="rId20"/>
    <p:sldId id="272" r:id="rId21"/>
    <p:sldId id="274" r:id="rId22"/>
    <p:sldId id="279" r:id="rId23"/>
    <p:sldId id="280" r:id="rId24"/>
    <p:sldId id="285" r:id="rId25"/>
    <p:sldId id="283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2A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60" autoAdjust="0"/>
    <p:restoredTop sz="89422" autoAdjust="0"/>
  </p:normalViewPr>
  <p:slideViewPr>
    <p:cSldViewPr snapToGrid="0">
      <p:cViewPr>
        <p:scale>
          <a:sx n="105" d="100"/>
          <a:sy n="105" d="100"/>
        </p:scale>
        <p:origin x="1776" y="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8T23:57:17.08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15581 13076 244 0,'3'0'90'0,"3"5"-48"0,6 11-45 0,-6-6 19 15,6 9 5-15,0 7 7 16,0 6-3-16,3 0-3 15,2 5-12-15,-2-8-4 0,0 0-2 16,-3-5 0-16,0-3 0 16,0 0 0-16,-3-2 0 15,0-3-2-15,0 0 1 16,-3-1-4-16,0-1 0 16,0-4 3-16,0-2 3 15,-4 0-2-15,1-3 0 16,0-2 8-16,3-3 2 15,0-3-2-15,3-4 1 16,3-4-7-16,6 0-1 16,3 1-2-16,0-3 1 15,0 2-4-15,2-2 0 0,1 0 1 16,0-1 0-16,0 1 0 16,-3 0 0-16,-3 2 0 15,-4 1 0-15,-2 2-7 16,0 0-3-16,-3 2-14 15,-3 1-5-15,0 0-18 16,-3 0-8-16,0-1-61 16,3 4-42-1,-3-1 69-15</inkml:trace>
  <inkml:trace contextRef="#ctx0" brushRef="#br0" timeOffset="1">15787 13420 204 0,'-6'0'77'0,"6"2"-42"0,0-2-23 0,0 0 19 16,3 0-3-16,0-5 1 15,0-6-3-15,0-2-1 16,2-3-14-16,7-5 2 0,3-5 1 16,6-11-1-16,6-6 0 15,3-7-5-15,8 0 0 16,1 2-3-16,3-2 2 16,2 0-4-16,-2 2 0 15,-3-5 5-15,-1 5 5 16,-2 6-1-16,0 2 1 15,-6 3-5-15,-4 8-3 16,-2 5-5-16,-6 3 0 16,-3 5 0-16,-3 3 0 0,-3 3-14 15,-3-1-5-15,-3 3-15 16,0 3-3-16,-3 0-58 16,3-1-23-16</inkml:trace>
  <inkml:trace contextRef="#ctx0" brushRef="#br0" timeOffset="2">16665 12187 172 0,'-3'0'66'0,"6"2"-36"0,-3 4-26 16,3-1 13-16,-3 3 3 15,-3 8 4-15,0 8-8 16,-3 2-4-16,3 0-7 16,0 4-4-16,6-7 2 0,0-1-2 15,0-7 2-15,3-1 0 16,0-4 3-16,0-2-1 16,0 0 0-16,2-5-3 15,1-3 1-15,0-3-2 16,0 0-1-16,-3-2-2 0,0 0 1 15,0 0-1 1,0 2-2-16,0 0 0 16,0 3 3-16,0 3-2 0,0 2-1 15,3 1 3-15,0 1 0 16,0 1-2 0,3-2 2-16,-1 4 1 0,1-7 2 15,0-3 5-15,0 0 4 16,0-3 2-16,-3 1 5 15,0-6-4-15,0-3 2 16,-3-2-5-16,-6 0 1 16,3-8-5-1,-6-3-2-15,0 3-7 0,0 2-1 16,0 0-17-16,0 6-4 16,0 3-34-16,0 2-15 15,3 2-31 1</inkml:trace>
  <inkml:trace contextRef="#ctx0" brushRef="#br0" timeOffset="3">16986 12285 192 0,'0'5'74'0,"3"5"-40"0,6 6-35 16,-6-10 12-16,3-1-1 15,3 0 1-15,0-2-1 16,0 0 1-16,3-3-6 15,3 0 1-15,-4-3 1 0,4-5-1 16,-3 0-1-16,-3-8-3 16,0 6-2-16,-3-1 3 0,-6 0 0 15,-3 1-4-15,-6-1-1 16,-3 3-4-16,-3 0-1 16,0 6 1-16,1 2 2 15,-1 2-1-15,0 6 4 16,3 8 0-1,0 0 1-15,3 3 4 0,3 4 5 16,3 1 1-16,6-3 2 16,3 1-4-16,3-1-3 15,6-3 0-15,0-5-1 0,9-2-7 16,-1-8 0 0,1-6-45-16,3-2-18 0,-3-6-33 15</inkml:trace>
  <inkml:trace contextRef="#ctx0" brushRef="#br0" timeOffset="4">17248 12205 244 0,'-9'3'90'0,"12"-3"-48"0,0 0-40 15,-3 0 19-15,3 0 4 16,0-3 5-16,3-2-12 15,0-3-3-15,-3 0-9 16,3-3-4-16,-3 1-1 0,0-1-8 0,-3 1 0 16,0-1-26-1,-3 1-8-15,0-4-36 16,3 4-14-16,0 2 2 16</inkml:trace>
  <inkml:trace contextRef="#ctx0" brushRef="#br0" timeOffset="5">17415 11994 176 0,'-6'13'66'0,"9"8"-36"0,-3 5-33 0,0-10 11 0,3 11 9 16,-3 7 6-1,0 6 0-15,0 0 0 16,-3-3-12-16,3 0-7 0,3-3 0 15,0-8-3-15,0-2 2 0,3-5-7 16,-3-6 1-16,0-2-26 16,3-6-8-16,0-5-58 15</inkml:trace>
  <inkml:trace contextRef="#ctx0" brushRef="#br0" timeOffset="6">17537 12002 216 0,'-6'-6'82'0,"9"6"-44"0,0 3-44 15,0 10 16-15,-3 3 1 16,0 10 7-16,0 11 6 16,0 8-12-1,0 8-2-15,0-2-3 0,0-4-1 0,0 1-1 16,0-8-6-16,0-6-1 15,0-5-65-15,3-2-30 16,0-17-2 0</inkml:trace>
  <inkml:trace contextRef="#ctx0" brushRef="#br0" timeOffset="7">18040 12007 200 0,'9'-11'77'0,"-6"11"-42"0,-3 0-21 0,0 0 22 0,0 0-18 15,0 6-3 1,0 12-5-16,-3 8-6 16,0 9 3-16,0 2 2 0,0 11-5 15,0-3-2-15,3-3 1 16,0-2 2-16,0-6-2 15,3-8-2-15,0-4-20 16,3-4-10-16,0-5-49 16,3-5-60-16,3-8 36 15</inkml:trace>
  <inkml:trace contextRef="#ctx0" brushRef="#br0" timeOffset="8">18141 12221 248 0,'-9'-3'93'0,"12"3"-50"0,3 3-57 0,0 0 11 16,0 2-1-16,3 0 1 15,3 1 11-15,0-1 5 16,3 0-6-16,-1-2 2 0,4 2 2 16,0-2-6-16,0-3-3 15,-3 0 1-15,-3-3 2 16,0 1-2-16,-3-1-2 0,-3-2 2 15,-3-1 2-15,-3-2-2 16,-3 0-2-16,-3-2 0 16,-6 2-1-16,0 3-3 15,-3 2 2 1,0 6 1-16,-3 2 0 0,3 3-3 16,0 2 2-16,4 6 1 15,2 5 2-15,6 1 1 16,3-4 3-16,6 3-1 15,3-2 0-15,2-3-3 16,7 0-2-16,3-6-10 16,3 1-4-16,3-6-22 15,0-5-7-15,5-5-65 16</inkml:trace>
  <inkml:trace contextRef="#ctx0" brushRef="#br0" timeOffset="9">18537 12181 248 0,'-18'-8'93'0,"12"8"-50"0,-12 6-46 0,6-1 16 16,0 3-3-16,-2 3 1 15,-1-1 1-15,0 6 0 16,0 5-6-16,3 3-2 0,3 0 0 16,3 0 0-16,6-3 0 15,3 0 0-15,3-5 0 16,3-3 0-16,6-5 2 15,3-3-3-15,0-5 0 16,-4-2-6-16,1-6-2 0,-3-3 2 16,-3-7 3-1,-3-4 1-15,-3 1 2 0,0 0-2 16,-3 5 2-16,0 3 0 16,0 2 1-16,0 6-5 15,0 3-1-15,0 2-2 16,0 7 3-16,3 9-2 15,0 3-1-15,3 2 3 16,3-2 2-16,3-4-16 16,0 1-6-16,3-2-28 15,-3-4-9-15,2-2-48 16</inkml:trace>
  <inkml:trace contextRef="#ctx0" brushRef="#br0" timeOffset="10">18656 12234 228 0,'-9'-2'85'0,"12"4"-46"0,-3 1-48 0,3 0 12 15,0 7-7-15,0 6 3 16,0 3 6-16,3-1 5 16,-3 3-5-16,0-2-1 0,0-1 0 15,0-2-2-15,0-5 1 16,0-1 2-16,0-2 4 15,0-2 5-15,-3-6 3 16,3 0-3-16,0-6 2 0,0-7-5 16,3 0 1-16,0-11-5 15,5 0-2-15,-2 3-2 16,3 0-3-16,0 5-4 16,-3 3 0-16,0 2-16 15,0 3-6-15,0 0-23 16,3 3-6-16</inkml:trace>
  <inkml:trace contextRef="#ctx0" brushRef="#br0" timeOffset="11">18882 12256 184 0,'0'18'71'0,"3"-10"-38"0,0 13-28 0,0-13 28 15,-3 3-7 1,0-1-4-16,0-2-4 16,0 0-10-16,0-3-3 0,0-2-1 15,0-3 2-15,0 0 1 16,3-3-3-16,0-5-1 16,0-7 1-16,6-1 2 15,3-5-8-15,0 5 0 16,-3 2-2-16,3 7 2 15,0 1-4-15,2 6 2 0,1 3 2 16,0 7 3-16,0 6 6 16,0 0 6-1,-3 3-5-15,0-3 0 0,-3-1-4 16,0-1-1-16,-3-4-3 16,0-2-1-16,-1-2-50 15,4-6-20-15,6 0-42 16</inkml:trace>
  <inkml:trace contextRef="#ctx0" brushRef="#br0" timeOffset="12">19570 11893 184 0,'6'-3'71'0,"0"3"-38"0,6 8-25 0,-6 0 18 15,-1 5 5-15,1 9 5 0,-3 4-2 16,0 3 0 0,-3 3-19-16,0 2-7 0,0 3-1 0,-3-5-4 15,0-3 0 1,0 0 1-16,0-5 0 0,3-5-2 16,-2-6 1-16,2-2 0 15,-3-4 3 1,0-9-1-16,3-3-7 15,0-6-3-15,3-2-3 16,5-6 2-16,4 1 2 16,6 2 2-16,0 3-1 15,3 2 1-15,-3 3 0 16,0 3-2-16,0 2 3 16,-1 6 2-16,1 5 6 0,-3 2 4 15,-9 3-9-15,3 1 0 16,0-1 0-16,-9 0 3 15,0 3-7-15,6 3 0 16,-6-4-27-16,6-1-10 16,3-1-40-16,6-5-15 15,3-11-3 1</inkml:trace>
  <inkml:trace contextRef="#ctx0" brushRef="#br0" timeOffset="13">20004 12176 248 0,'-9'11'93'0,"9"-1"-50"0,-6 9-50 0,6-11 16 16,-3 5 5-16,3 6 6 0,0-1-2 16,3 1 0-16,3-1-10 15,3-2-1-15,3-3 0 0,0-2 1 16,0-3 2-16,0-3 1 15,0-2 3-15,3-6-3 16,-3-5-1-16,0-3-4 16,-3-4-1-16,-4-4-3 15,-8-7 1-15,-5 2-4 16,-4 0-2-16,-6 3-3 0,-3 2-1 16,-3 3-12-16,3 6-3 15,3 2-12 1,4 3-4-16,2-1-18 0,6 4-4 15,3-1-41 1</inkml:trace>
  <inkml:trace contextRef="#ctx0" brushRef="#br0" timeOffset="14">20153 12152 212 0,'-3'6'82'0,"6"2"-44"0,-3 10-44 0,0-7 14 16,0 2 2-16,0 3 3 16,0 5 2-16,0-3 1 0,3 1-8 15,0-1-5-15,3 1 0 16,3-8 0-16,-3-3 1 0,3-1 2 16,0-4 3-16,3-6-4 15,0-7-3-15,3-1-4 16,-4-5 1-16,1 1-8 15,-3 4-2-15,0 3 1 16,-3 5-1 0,0 9 4-16,-3 4 4 15,0 3 2-15,0 3 1 16,3-2 2-16,3-1 3 16,0-3 4-16,3-2 5 15,0-2 3-15,3-6 0 0,5-3 1 16,-2-2 4-16,-3-9 1 15,-3-4 3-15,-6 2 1 16,-6-5-10-16,-6 5-5 16,-3 0-14-16,-3 0-4 15,0 3-30-15,0 0-12 16,-3 2-101 0</inkml:trace>
  <inkml:trace contextRef="#ctx0" brushRef="#br0" timeOffset="15">21070 11888 220 0,'-3'-3'85'0,"6"8"-46"0,-3-5-43 0,0 6 13 16,0 7 1-16,3 8 6 15,0 11 3-15,0 8 1 16,-3 7-11-16,3 6-3 0,-3 3 0 16,0-3-3-16,3-3 0 15,0-8 1-15,-3-5 0 16,0-10-22-16,0-6-8 15,0-8-36-15,-3-8-15 16,-3-13-17 0</inkml:trace>
  <inkml:trace contextRef="#ctx0" brushRef="#br0" timeOffset="16">20874 12176 280 0,'-21'-3'107'0,"21"3"-58"0,0 0-57 15,0 0 18-15,0 0-7 16,9-2 3-16,3-1-1 16,5-2 2-16,7-3-4 15,9 0-2-15,3 0 2 0,2-2-20 16,10 4-8-16,-3-2-29 16,-1-2-13-16,-5-1-34 15</inkml:trace>
  <inkml:trace contextRef="#ctx0" brushRef="#br0" timeOffset="17">21269 12184 236 0,'-20'24'90'0,"17"-11"-48"0,0 3-49 0,3 3 16 16,3-1 1-16,0 1 3 16,3-1 0-16,5-5 2 15,7-2-8-15,3-6-2 0,3-5-1 16,0-10 4-16,0-6 3 15,-7-5-2-15,-8-1 0 16,-6 1 1-16,-6 3 1 16,-9-1-5-16,-5 6-2 15,-7 2-11-15,-3 6-3 16,-6 5-41-16,3 5-17 16,10 1-51-16</inkml:trace>
  <inkml:trace contextRef="#ctx0" brushRef="#br0" timeOffset="18">21832 12131 140 0,'0'-8'52'0,"0"8"-28"0,0-2-8 0,0 2 16 16,0 0-4-16,0 0 0 15,0 0-13-15,0 8-6 16,0 2-6-16,0 3 0 0,0 3 2 16,3 0 0-16,0 0 0 0,0 2-6 15,3-2-1 1,0 3 3-16,0-3 1 0,6-6 0 16,-3-7-2-16,5 0-2 15,-2-3 1 1,0-6-4-16,-3 1 1 0,0 0 0 15,0 2-1-15,-3 0 6 16,-3 1 1-16,3 2-5 16,-3 5 0-16,0 0-1 15,3 6 2-15,0-3 3 16,3 0 2-16,0 2 1 16,3-4 2-16,2-1 3 15,1-10 5-15,3-1-2 16,-3-9 3-16,6-1-4 15,-6 0 1-15,-3 0-7 16,0 0-1-16,-3 0 2 0,-3 0 3 16,-9 3-6-16,0 2-2 15,-9 4-21 1,3 1-9-16,0 1-5 16,3 2-15-16,3 1-4 15</inkml:trace>
  <inkml:trace contextRef="#ctx0" brushRef="#br0" timeOffset="19">22261 12115 212 0,'-6'3'79'0,"6"2"-42"0,0 6-43 15,0-6 12-15,0 3 9 16,0 3 10-16,3-1-7 16,0 1-2-16,0-1-9 15,0-2-7-15,0 0-3 0,-1-2 4 16,-2-1 3-16,0-3-1 16,0-2 0-16,0 0 1 15,0 0 0-15,0-2-2 16,-2-3 1-16,2-3 0 15,0 0 3-15,0 0-3 0,0-3 0 16,2 3 1-16,4 0 0 16,0 0-2-16,3 0-2 15,0 0 1 1,3 3-1-16,-3 0-3 0,12 2 0 16,-6 1-14-16,-3 2-4 15,0 0-31-15,-3 2-12 16,2 1-34-1</inkml:trace>
  <inkml:trace contextRef="#ctx0" brushRef="#br0" timeOffset="20">22481 12129 264 0,'-6'2'101'0,"3"3"-54"0,3 9-59 15,0-6 15-15,0 2-3 16,0 1 4-16,3-1-1 15,-3 1-2-15,0 0 0 16,6-4-15-16,-3-1-3 0,-3-6-92 16</inkml:trace>
  <inkml:trace contextRef="#ctx0" brushRef="#br0" timeOffset="21">22430 11962 248 0,'-6'-5'93'0,"12"5"-50"0,0-3-61 0,-3 0 9 15,3 3-13-15,0-2 1 16,3-1-17-16,3-2-8 16,0-3-28-16,9-11-13 15</inkml:trace>
  <inkml:trace contextRef="#ctx0" brushRef="#br0" timeOffset="22">22624 11816 220 0,'-3'24'82'0,"3"3"-44"0,0 7-36 0,0-18 17 0,0 5-6 15,0 13 2-15,0 1-4 16,0-1-1-16,3-2-6 16,0 0-9-16,-3-3-5 0,9 3-5 15,-6-6-4-15</inkml:trace>
  <inkml:trace contextRef="#ctx0" brushRef="#br0" timeOffset="23">22505 12091 316 0,'-6'-5'118'0,"9"-5"-64"0,3 2-65 15,0 5 16-15,3-5-4 0,2 0 3 16,7 0-1-16,0 3-2 16,0 0 0-16,3-1-30 0,3 4-13 15,-1 2-84 1</inkml:trace>
  <inkml:trace contextRef="#ctx0" brushRef="#br0" timeOffset="24">22770 12126 260 0,'-3'3'96'0,"9"-1"-52"0,11 1-54 0,-11-1 16 15,6-2-4-15,0 0 3 16,3-2 0-16,-3-1 2 16,3-2-4-16,-3 0-6 0,0-1-1 15,-3-2-7-15,-3-2-1 0,-6-3-2 16,0 2-1-16,-6 0-6 15,-3 3-1-15,-12 0 12 16,0 11 5-16,0 5 10 16,-3 3 7-16,9-1 0 15,1 1 3-15,2-1 7 16,3 4 4-16,3-1-1 16,6 3 2-16,6 0-11 15,6-1-2-15,6-1-8 16,8-1-2-16,-2-2-7 15,6-6 0-15,-3-3-39 0,5-4-16 16,7-6-62 0</inkml:trace>
  <inkml:trace contextRef="#ctx0" brushRef="#br0" timeOffset="25">23415 11769 244 0,'-8'2'90'0,"8"6"-48"16,0 5-49-16,0 6 16 0,0 5 9 16,0 5 11-16,0 3-9 15,0 5-3-15,0-3-10 16,0 1-5-16,6-1 1 0,-4-2-7 15,1-6 1-15,0-2-34 16,-3-6-13-16,3-2-68 16</inkml:trace>
  <inkml:trace contextRef="#ctx0" brushRef="#br0" timeOffset="26">23216 12033 316 0,'-6'-16'118'0,"9"16"-64"0,3-5-56 0,0 5 22 16,3 0-10-16,12-3 0 0,0 3-9 16,5-2-2-1,-2-1 0-15,15 1-7 0,-3-1 1 16,-4-2-26-16,1-1-10 15,-6 1-33-15,3 0-13 0</inkml:trace>
  <inkml:trace contextRef="#ctx0" brushRef="#br0" timeOffset="27">23552 11792 176 0,'0'6'66'0,"0"18"-36"0,3 18-11 0,-3-26 21 16,0 5 4-16,0 3 5 15,0 13-17 1,-3-5-9-16,0-1-14 0,0 1-6 16,3-3 0-16,0-2-2 15,0-6-1-15,0-5 1 0,0-3-1 16,0-3-9-16,0-4-2 15,0-4-1-15,0-4 2 16,0-6 4-16,3-3 3 16,3 1 0-16,3-1 1 15,0-5 0-15,3 3 0 16,0 2 2-16,0 1 2 0,0 2 1 16,-3 3 1-1,6 2 0-15,-3 8 0 16,2 1 2-16,-5 1 3 0,6 4 0 15,-9 2 2-15,3 1-6 16,-3 1-1-16,0 1-15 16,-3-3-6-16,0-2-37 15,-3-3-16-15</inkml:trace>
  <inkml:trace contextRef="#ctx0" brushRef="#br0" timeOffset="28">23868 12044 280 0,'-6'13'104'0,"6"3"-56"0,6 0-54 0,0-6 19 16,-3 4 1-16,-3-1 3 16,0 3-6-16,0 0-4 15,0-3-4-15,3 0-18 0,-3-5-5 16,3 0-52-16,-3-8-20 15,0-3-13 1</inkml:trace>
  <inkml:trace contextRef="#ctx0" brushRef="#br0" timeOffset="29">23823 11925 312 0,'-12'-6'118'0,"18"4"-64"0,-3 2-67 0,0 0 17 0,-3 0-19 16,0 0-3-16,6 0-44 16,3 0-17-16,0 2-25 15,3 1-9-15</inkml:trace>
  <inkml:trace contextRef="#ctx0" brushRef="#br0" timeOffset="30">23978 12025 244 0,'-6'29'90'0,"9"-7"-48"0,0-1-40 16,-3-11 17-16,0 1 3 16,0 2 4-16,0 0-10 0,3-2-4 15,-3 0-7 1,0-4-4-16,3-1 0 0,-3-6-1 0,0 0 2 16,0-3-6-1,6-5 1-15,-3-5-8 0,3-6-1 16,0-4 7-16,3-1 2 15,0 5 3-15,3 1 0 16,0 5 4-16,-4 2 5 16,7 6 1-16,-3 2 2 15,0 8 0-15,0 6 2 16,-3 2-5-16,6 0-1 16,-3 1-2-16,-3 1-1 0,-3 1-3 15,0-2 1 1,-3-4-20-16,6 1-6 0,-1-3-34 15,4-3-16-15,0-5-48 16</inkml:trace>
  <inkml:trace contextRef="#ctx0" brushRef="#br0" timeOffset="31">24436 12009 264 0,'-5'-5'101'0,"5"3"-54"0,-15 2-44 16,9 0 21-16,6 0 1 15,-9 0 5-15,-3 2-12 16,-3 3-5-16,0 6-8 16,-6 2-6-16,6 0 0 0,0 3 1 15,1 3 2-15,-1-1-1 16,12 1-1-16,0-1-2 0,9-2 1 16,0-2-1-1,6-7 0-15,-1-1 4 16,10-6 1-16,-3-3-1 0,0-2-2 15,-3-3 1 1,-6-3 1-16,3 1-1 0,-3-6 2 16,-3 3-7-16,-3-6 1 15,-3 6-4-15,6 2 2 16,-6 11-10 0,0 8 3-16,3 3 4 15,0 2 3-15,2 6 3 16,4 4 7-16,0 1 7 0,-3 11 0 15,3-1 3-15,-3-2 5 16,-6-6 2-16,-6 1 0 16,3-6-2-16,-6-3-6 15,-12 1-1-15,1-6-19 16,-7-5-6-16,3-5-16 16,-3-3-5-16,-3-6-23 15,10-2-7-15,-1-2 1 16,9-3 0-16,6-6-38 15</inkml:trace>
  <inkml:trace contextRef="#ctx0" brushRef="#br0" timeOffset="32">24704 11964 208 0,'6'-2'79'0,"-3"2"-42"0,-6 0-12 0,-3 2 25 16</inkml:trace>
  <inkml:trace contextRef="#ctx0" brushRef="#br0" timeOffset="33">24684 11975 472 0,'-21'8'52'15,"0"0"-27"-15,6 5-9 0,0-2-5 0,9 2-11 16,0 0-2-16,6 0 1 15,9 1 0-15,3-1-2 16,0 3 0-16,3 2 8 16,-9 1 4-16,3-1 15 15,-12-2 8-15,-9 0-9 16,-9 0 0-16,-9 2-32 16,-6-2-10-16,-5 3-60 15,-4-3-24-15,6-6-55 16</inkml:trace>
  <inkml:trace contextRef="#ctx0" brushRef="#br0" timeOffset="34">17078 12568 220 0,'3'-8'85'0,"12"10"-46"0,-6 1-32 0,-9-3 20 0,3 5-5 15,0 3-1-15,0 6-5 16,-3 4-2-16,0 16-8 16,-6 3 0-16,3 1 4 0,0-4-6 15,6 0 0-15,0-2-2 16,0-3 1-16,0-2-2 15,-3-4-1-15,3-4-24 16,0-3-9-16,0-3-38 16,0-2-17-16</inkml:trace>
  <inkml:trace contextRef="#ctx0" brushRef="#br0" timeOffset="35">17254 12811 240 0,'-3'-3'90'0,"3"6"-48"0,3 0-49 0,0 2 14 15,0 0-1-15,-3 3 6 16,3 3-8-16,-3 2-2 16,3 3-2-16,-3 0 6 0,0 2 4 15,0-2-19-15,0 0-5 16,0-3-76-1,0 1-52-15,0-14 51 16</inkml:trace>
  <inkml:trace contextRef="#ctx0" brushRef="#br0" timeOffset="36">17242 12615 296 0,'-9'-13'110'0,"12"10"-60"0,0 1-69 0,-3 2 13 0,0 0-14 16,3 0-3-16,3 0-25 16,0 0-11-16,3 0-33 15,0-3-15-15</inkml:trace>
  <inkml:trace contextRef="#ctx0" brushRef="#br0" timeOffset="37">17424 12552 244 0,'-3'0'90'0,"6"2"-48"0,0 12-53 0,3-4 11 16,-3 6-1-16,0 5 5 16,0 14 7-16,2 2 5 15,-2 0-8-15,3-3-2 0,0 1 0 16,0-4-1-16,-3 1 0 16,3-5-3-16,-3-6-2 15,0-3-37-15,0-5-15 16,-3-2-56-1</inkml:trace>
  <inkml:trace contextRef="#ctx0" brushRef="#br0" timeOffset="38">17626 12801 184 0,'0'-8'68'0,"0"10"-36"0,0 1-26 15,0-3 17-15,-3 3-1 16,-3-1 4-16,-6 1-1 16,-3 2 2-16,0 3-15 15,1-3-7-15,-1 3-1 0,3-2-3 16,0-1-1-16,3 3 1 16,3-3-1-16,0 0-3 15,6 1 2-15,3-1 1 16,3 0 0-16,3 3 0 15,6-2 2-15,6-6 1 0,-3 0 3 16,2 0-21-16,1 0-9 16,0-3-35-16,0-2-12 15,-3-1-23 1</inkml:trace>
  <inkml:trace contextRef="#ctx0" brushRef="#br0" timeOffset="39">17724 12819 232 0,'0'3'88'0,"3"-3"-48"0,3 5-45 0,0-5 17 15,0 5 0-15,3-2 2 16,3 0-1-16,6-1 2 16,0-2-8-16,-3 0-4 0,-1-2-2 0,1-4-1 15,-6-2 2 1,0 3 1-16,-6 0 3 0,-3-1-3 15,-3-1 0-15,-12 1-10 16,-3 4-5-16,-2 2 1 16,-4 2 2-16,0 6 5 15,3 0 2-15,0 3 4 16,6-1 1-16,4 1 5 16,2-1 3-16,6 1-2 15,6 5 2-15,6 5-2 16,5-5 2-16,10-3-6 15,6 0-1-15,3 1-4 16,-1-6-3-16,4-3-40 0,3-8-17 16,3-10-57-1</inkml:trace>
  <inkml:trace contextRef="#ctx0" brushRef="#br0" timeOffset="40">18364 12557 192 0,'0'0'74'0,"0"3"-40"0,0-3-27 0,0 0 20 15,3 5 6-15,-3 6 4 16,3 7 0-16,-3 9 0 16,0 12-20-16,0 4-8 15,-3-4-2-15,3 6-4 16,-3-5-2-16,3-6-3 0,0-2 1 16,0-5-30-16,0-6-14 15,-3-5-52 1</inkml:trace>
  <inkml:trace contextRef="#ctx0" brushRef="#br0" timeOffset="41">18209 12785 292 0,'0'-8'110'0,"6"-13"-60"0,6 13-61 0,6 5 18 16,0 0 2-16,3 1 3 0,3-6 1 15,3 0 0-15,2 0-7 16,4 0-4-16,-3 0 1 0,-3 3-18 16,-1-1-4-16,-5 1-37 15,-3-3-17-15,-3 0-41 16</inkml:trace>
  <inkml:trace contextRef="#ctx0" brushRef="#br0" timeOffset="42">18522 12589 192 0,'-3'13'74'0,"6"6"-40"0,-3 7-33 0,0 3 16 16,0 0 13-16,0 3 8 16,0 0-6-16,0-6-4 15,0 6-16-15,0 0-8 0,0-6 0 16,-3-5-1-16,3-5 3 15,-6-3-3-15,6-2-2 16,0-11-3-16,3 0-1 16,3-11-5-16,0-2 0 15,3 0-1-15,3 0 1 16,3-3 5-16,0 5 3 16,-1 3 1-16,1 3-1 15,0 2 3-15,-3 6 0 0,0 2 10 16,0 1 6-16,-3 2-6 15,-3 5-2-15,0-3-4 16,-3 6-5 0,0 0-42-1,3-5-17-15,9-3-72 16</inkml:trace>
  <inkml:trace contextRef="#ctx0" brushRef="#br0" timeOffset="43">18832 12848 312 0,'-3'0'115'0,"3"11"-62"0,6 2-64 15,-3-5 16-15,-3 0-2 0,0 2 3 16,0 1-1-16,3 0 2 16,-3 2-4-16,2-3-2 0,1-2 2 15,-3 0-35-15,0 0-16 16</inkml:trace>
  <inkml:trace contextRef="#ctx0" brushRef="#br0" timeOffset="44">18790 12660 280 0,'-3'-8'104'0,"3"8"-56"0,3-2-58 0,-3 2 16 0,9 0-11 16,-6 0 1 0,3 2-5-16,0 1 1 0,3 2 4 15,0 1-42-15,0 4-18 0,2 1-32 16</inkml:trace>
  <inkml:trace contextRef="#ctx0" brushRef="#br0" timeOffset="45">19031 12790 252 0,'0'0'93'0,"0"0"-50"0,3 0-39 0,-3 0 21 15,0 0 6-15,-3 3 8 16,0-1-21-16,-3 1-7 16,0 2-8-16,0 3-3 0,0 0 1 15,3 0-8-15,3 3 0 16,3 2-2-16,3 5 3 15,0-2 4-15,3 5 1 16,-3-2 1-16,-3-3 2 16,-3-3 1-16,-3 0 3 15,-3-2 8-15,-3-1 5 16,-6-2-16-16,-6-5-8 16,1 0-42-16,2-3-20 15,3-6-64 1</inkml:trace>
  <inkml:trace contextRef="#ctx0" brushRef="#br0" timeOffset="46">19475 12494 252 0,'0'-3'93'0,"0"3"-50"16,3 3-50-16,-1 7 25 15,1 3 0-15,-3 6 6 16,0 10 5-16,0 8-15 16,0 8-1-16,-3 0 0 0,1-3-7 15,2 3-3-15,0-2-2 16,0-9 1-16,2-5-21 15,1-5-7-15,3-5-44 16,0-6-20-16,3-3-22 16</inkml:trace>
  <inkml:trace contextRef="#ctx0" brushRef="#br0" timeOffset="47">19787 12777 288 0,'-12'-6'110'0,"15"-15"-60"0,-9 13-52 0,3 8 20 16,-6 6-9-16,0-1 2 15,-6 3-4-15,-5 5 1 16,2 3-5-16,-3 0-6 0,3 2-1 16,6-2 2-16,3-3 3 15,3 3-2-15,6 0 0 16,9-3 3-16,0-5 1 15,3-10-4-15,0-1-1 0,3-5-8 16,-3-2-4-16,0-1 8 16,-3-2 2-16,2-3 4 15,-5 0 0-15,0 5 2 16,0 1 1-16,0 5 1 31,0 2 2-31,0 8 3 0,3 3 2 16,3 5 1-16,0 1-4 15,6-1-3-15,-3 5-2 16,0-2 0-16,-1-5 0 16,-2-1 1-16,3-2-18 15,0-10-5-15,-3 2-33 0,3-11-14 16,0-2-56 0</inkml:trace>
  <inkml:trace contextRef="#ctx0" brushRef="#br0" timeOffset="48">19984 12435 280 0,'-12'0'107'0,"12"3"-58"0,0 2-62 0,0 6 15 16,0 7 3-16,0 4 9 16,0 7 10-16,3 8 8 15,0 13-17-15,0 0-4 0,0-2-3 16,-1 2-2-16,1-2 1 15,0-8-9-15,0-9-3 16,0-4-19-16,0-6-8 0,-3-5-45 16,0-3-18-16,0-13-16 15</inkml:trace>
  <inkml:trace contextRef="#ctx0" brushRef="#br0" timeOffset="49">19802 12684 316 0,'0'-3'121'0,"3"3"-66"0,15-5-58 15,-6 5 22-15,0-2-1 16,2-1 3-16,10 0-10 16,3-2-4-16,3 0-5 15,12 2-4-15,-4 0 1 0,-2 3-37 16,-3 0-14-16,-1 0-93 15</inkml:trace>
  <inkml:trace contextRef="#ctx0" brushRef="#br0" timeOffset="50">20216 12750 320 0,'-12'19'121'0,"18"-17"-66"0,-3 9-66 0,3-6 18 16,0 3-3-16,0-2 2 0,3 1 6 15,5-1 5-15,4-1-9 16,-3-2-2-16,0-1-2 16,0-2-2-16,0-2 1 0,-3-1 0 15,0-2 1-15,-3 2 0 16,-1-2 2-16,-2-8-3 16,-3 2-2-16,-9-13-3 15,-3 6-12 1,-2 4-3-16,-10 7-1 15,0 1 3-15,0 4 7 16,3 12 4-16,0 3 1 16,1 1 1-16,2-1 2 15,6 5 2-15,3 1 1 16,3-1 3-16,6 1-1 0,3-1 2 16,6 4-4-16,5-1 0 15,4-3 1-15,3-4 0 16,0-4-24-16,3-7-9 15,-1-9-32-15,1-1-12 16,-6-1-40 0</inkml:trace>
  <inkml:trace contextRef="#ctx0" brushRef="#br0" timeOffset="51">20451 12808 228 0,'-9'0'85'0,"9"-2"-46"0,0 7-46 0,0-5 16 16,0 5 12-16,3 3 8 15,0 0 3-15,0 3 1 16,3-1-18-16,0 1-5 0,-3 0 1 0,0-6-5 16,0 0 4-1,-3 6-4-15,0-11 2 16,0 0-1-16,0 0 1 16,3-3 2-16,-3 1 1 15,3-4 3-15,0-4-5 16,0-1-1-16,3-2-4 15,-1 0-1-15,1 2-3 16,3-8-1-16,0 6-4 16,6 0 1-16,0 10 2 15,3 1 3-15,0 2-20 16,0 2-7-16,0-2-31 16,-4 3-14-16,1 5-64 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A905A4-08D6-4CF3-9245-405939E54AFE}" type="datetimeFigureOut">
              <a:rPr lang="en-US" smtClean="0"/>
              <a:t>1/17/20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E53CD4-84E4-4E7A-BB98-4177F37A4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653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9032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dad asks his kids to write down algorithms instructing him how to make a PB&amp;J sandwich. Watch through 2:30.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E53CD4-84E4-4E7A-BB98-4177F37A4AD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101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computer doesn’t have the ability to think – just following instructions</a:t>
            </a:r>
          </a:p>
          <a:p>
            <a:r>
              <a:rPr lang="en-US" dirty="0"/>
              <a:t>So you need to be extremely specific about what you ask it to do</a:t>
            </a:r>
          </a:p>
          <a:p>
            <a:r>
              <a:rPr lang="en-US" dirty="0"/>
              <a:t>To some extent, true for humans as well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E53CD4-84E4-4E7A-BB98-4177F37A4AD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0178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Describe how to perform an algorithm in words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Usually easy for humans to understand – but not computers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Also, can be ambiguous</a:t>
            </a:r>
          </a:p>
          <a:p>
            <a:pPr marL="171450" lvl="0" indent="-171450">
              <a:buFontTx/>
              <a:buChar char="-"/>
            </a:pPr>
            <a:r>
              <a:rPr lang="en-US" dirty="0"/>
              <a:t>For more specific algorithms, can use a programming language</a:t>
            </a:r>
          </a:p>
          <a:p>
            <a:pPr marL="171450" lvl="0" indent="-171450">
              <a:buFontTx/>
              <a:buChar char="-"/>
            </a:pPr>
            <a:r>
              <a:rPr lang="en-US" dirty="0"/>
              <a:t>Can also express algorithms e.g., in flowcharts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E53CD4-84E4-4E7A-BB98-4177F37A4AD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8924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Before google was started, this is how they expressed the algorithm that they used to rank pages.</a:t>
            </a:r>
          </a:p>
          <a:p>
            <a:r>
              <a:rPr lang="en-US" dirty="0"/>
              <a:t>- Has definitely evolved since then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E53CD4-84E4-4E7A-BB98-4177F37A4AD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152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 through all the rules.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E53CD4-84E4-4E7A-BB98-4177F37A4AD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4361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Use cards.</a:t>
            </a:r>
          </a:p>
          <a:p>
            <a:r>
              <a:rPr lang="en-US" dirty="0"/>
              <a:t>As a computer, can only look at one card at a time. </a:t>
            </a:r>
          </a:p>
          <a:p>
            <a:r>
              <a:rPr lang="en-US" dirty="0"/>
              <a:t>Can anyone come up with an algorithm to solve this computational problem?</a:t>
            </a:r>
          </a:p>
          <a:p>
            <a:r>
              <a:rPr lang="en-US" b="1" dirty="0"/>
              <a:t>Ask: </a:t>
            </a:r>
            <a:r>
              <a:rPr lang="en-US" b="0" dirty="0"/>
              <a:t>someone tell me a card to search for.</a:t>
            </a:r>
          </a:p>
          <a:p>
            <a:r>
              <a:rPr lang="en-US" b="0" dirty="0"/>
              <a:t>Without higher-order reasoning skills, can still accomplish this algorithm.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E53CD4-84E4-4E7A-BB98-4177F37A4AD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5683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Same starting list, want to end up with something sorted.</a:t>
            </a:r>
          </a:p>
          <a:p>
            <a:r>
              <a:rPr lang="en-US" dirty="0"/>
              <a:t>We’re going to use an algorithm called bubble sort</a:t>
            </a:r>
          </a:p>
          <a:p>
            <a:r>
              <a:rPr lang="en-US" dirty="0"/>
              <a:t>Since we can only compare two cards, will do that repeatedly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E53CD4-84E4-4E7A-BB98-4177F37A4AD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050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Remember, the computer can only see one card at a time. </a:t>
            </a:r>
          </a:p>
          <a:p>
            <a:r>
              <a:rPr lang="en-US" b="1" dirty="0"/>
              <a:t>Ask: </a:t>
            </a:r>
            <a:r>
              <a:rPr lang="en-US" b="0" dirty="0"/>
              <a:t>how to solve this?</a:t>
            </a:r>
            <a:r>
              <a:rPr lang="en-US" b="1" dirty="0"/>
              <a:t> </a:t>
            </a:r>
            <a:r>
              <a:rPr lang="en-US" b="0" dirty="0"/>
              <a:t>Similar to search unordered list, but now, keep track of the smallest number.  Reuse!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E53CD4-84E4-4E7A-BB98-4177F37A4AD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639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https://visualgo.net/bn/sorting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53CD4-84E4-4E7A-BB98-4177F37A4AD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3358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are a LOT of ways to sort lists. Some are clever, some are complex</a:t>
            </a:r>
            <a:r>
              <a:rPr lang="en-US"/>
              <a:t>, some are stupuid (https://en.wikipedia.org/wiki/Bogosort),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E53CD4-84E4-4E7A-BB98-4177F37A4AD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3482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something that we’ll talk more about next week but as a quick introduction.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E53CD4-84E4-4E7A-BB98-4177F37A4AD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8002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Subtle difference between algorithm and implementation.</a:t>
            </a:r>
          </a:p>
          <a:p>
            <a:r>
              <a:rPr lang="en-US" dirty="0"/>
              <a:t>Specify the algorithm </a:t>
            </a:r>
            <a:r>
              <a:rPr lang="en-US" i="1" dirty="0"/>
              <a:t>in a way that the computer can understand</a:t>
            </a:r>
            <a:r>
              <a:rPr lang="en-US" i="0" dirty="0"/>
              <a:t>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E53CD4-84E4-4E7A-BB98-4177F37A4AD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872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languages lend themselves more easily to </a:t>
            </a:r>
            <a:r>
              <a:rPr lang="en-US"/>
              <a:t>certain algorithms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E53CD4-84E4-4E7A-BB98-4177F37A4AD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8049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Computational problem: what is the i/o relationship?</a:t>
            </a:r>
          </a:p>
          <a:p>
            <a:r>
              <a:rPr lang="en-US" dirty="0"/>
              <a:t>[CORRECT] algorithm: procedure from input </a:t>
            </a:r>
            <a:r>
              <a:rPr lang="en-US" dirty="0">
                <a:sym typeface="Wingdings" pitchFamily="2" charset="2"/>
              </a:rPr>
              <a:t> output</a:t>
            </a:r>
          </a:p>
          <a:p>
            <a:r>
              <a:rPr lang="en-US" dirty="0">
                <a:sym typeface="Wingdings" pitchFamily="2" charset="2"/>
              </a:rPr>
              <a:t>Implementation: how a computer can do 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E53CD4-84E4-4E7A-BB98-4177F37A4AD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543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CS, ”algorithm” has a somewhat different meaning than in society at large.</a:t>
            </a:r>
          </a:p>
          <a:p>
            <a:r>
              <a:rPr lang="en-US" dirty="0"/>
              <a:t>Quote from the “bible” of algorithms.</a:t>
            </a:r>
          </a:p>
          <a:p>
            <a:pPr marL="171450" indent="-171450">
              <a:buFontTx/>
              <a:buChar char="-"/>
            </a:pPr>
            <a:r>
              <a:rPr lang="en-US" dirty="0"/>
              <a:t>Needs to be well-defined</a:t>
            </a:r>
          </a:p>
          <a:p>
            <a:pPr marL="171450" indent="-171450">
              <a:buFontTx/>
              <a:buChar char="-"/>
            </a:pPr>
            <a:r>
              <a:rPr lang="en-US" dirty="0"/>
              <a:t>Needs to do computation</a:t>
            </a:r>
          </a:p>
          <a:p>
            <a:pPr marL="171450" indent="-171450">
              <a:buFontTx/>
              <a:buChar char="-"/>
            </a:pPr>
            <a:r>
              <a:rPr lang="en-US" dirty="0"/>
              <a:t>Needs to have a set of inputs (could be 0) and outputs</a:t>
            </a:r>
          </a:p>
          <a:p>
            <a:pPr marL="171450" lvl="0" indent="-171450">
              <a:buFontTx/>
              <a:buChar char="-"/>
            </a:pPr>
            <a:r>
              <a:rPr lang="en-US" dirty="0"/>
              <a:t>Kind of like a black box otherwise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E53CD4-84E4-4E7A-BB98-4177F37A4AD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9556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Computational problem just describes what the problem is that you want to solve – not how to do it.</a:t>
            </a:r>
          </a:p>
          <a:p>
            <a:pPr marL="171450" indent="-171450">
              <a:buFontTx/>
              <a:buChar char="-"/>
            </a:pPr>
            <a:r>
              <a:rPr lang="en-US" dirty="0"/>
              <a:t>e.g., ”give me back the number squared”</a:t>
            </a:r>
          </a:p>
          <a:p>
            <a:pPr marL="0" indent="0">
              <a:buFontTx/>
              <a:buNone/>
            </a:pPr>
            <a:r>
              <a:rPr lang="en-US" dirty="0"/>
              <a:t>Algorithm describes the </a:t>
            </a:r>
            <a:r>
              <a:rPr lang="en-US" i="1" dirty="0"/>
              <a:t>procedure to solve the problem</a:t>
            </a:r>
          </a:p>
          <a:p>
            <a:pPr marL="0" indent="0">
              <a:buFontTx/>
              <a:buNone/>
            </a:pPr>
            <a:endParaRPr lang="en-US" i="1" dirty="0"/>
          </a:p>
          <a:p>
            <a:pPr marL="0" indent="0">
              <a:buFontTx/>
              <a:buNone/>
            </a:pPr>
            <a:r>
              <a:rPr lang="en-US" i="0" dirty="0"/>
              <a:t>Sorting example: input </a:t>
            </a:r>
            <a:r>
              <a:rPr lang="en-US" i="0" dirty="0">
                <a:sym typeface="Wingdings" pitchFamily="2" charset="2"/>
              </a:rPr>
              <a:t> output</a:t>
            </a:r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E53CD4-84E4-4E7A-BB98-4177F37A4AD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9060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Algorithms have been around since way before computers – computers just oftentimes solve them </a:t>
            </a:r>
            <a:r>
              <a:rPr lang="en-US" i="1" dirty="0"/>
              <a:t>faster</a:t>
            </a:r>
          </a:p>
          <a:p>
            <a:pPr marL="171450" indent="-171450">
              <a:buFontTx/>
              <a:buChar char="-"/>
            </a:pPr>
            <a:r>
              <a:rPr lang="en-US" i="0" dirty="0"/>
              <a:t>dances, etc., not algorithms because they don’t solve computational problems but similar</a:t>
            </a:r>
          </a:p>
          <a:p>
            <a:pPr marL="171450" indent="-171450">
              <a:buFontTx/>
              <a:buChar char="-"/>
            </a:pPr>
            <a:r>
              <a:rPr lang="en-US" i="0" dirty="0"/>
              <a:t>Math algorithms have been around for a </a:t>
            </a:r>
            <a:r>
              <a:rPr lang="en-US" i="0" dirty="0" err="1"/>
              <a:t>looong</a:t>
            </a:r>
            <a:r>
              <a:rPr lang="en-US" i="0" dirty="0"/>
              <a:t> time</a:t>
            </a:r>
          </a:p>
          <a:p>
            <a:pPr marL="171450" indent="-171450">
              <a:buFontTx/>
              <a:buChar char="-"/>
            </a:pPr>
            <a:r>
              <a:rPr lang="en-US" i="0" dirty="0"/>
              <a:t>Al-Khwarizmi pronounced something like “algebra”</a:t>
            </a:r>
          </a:p>
          <a:p>
            <a:pPr marL="171450" indent="-171450">
              <a:buFontTx/>
              <a:buChar char="-"/>
            </a:pPr>
            <a:r>
              <a:rPr lang="en-US" i="0" dirty="0"/>
              <a:t>When you learned math, you were learning algorithms, just by a different name</a:t>
            </a:r>
          </a:p>
          <a:p>
            <a:pPr marL="171450" indent="-171450">
              <a:buFontTx/>
              <a:buChar char="-"/>
            </a:pPr>
            <a:r>
              <a:rPr lang="en-US" i="0" dirty="0"/>
              <a:t>Some algorithm from embryo to a person…we don’t understand it, but it exists</a:t>
            </a:r>
            <a:endParaRPr lang="en-US" i="1" dirty="0"/>
          </a:p>
          <a:p>
            <a:r>
              <a:rPr lang="en-US" dirty="0"/>
              <a:t>https://en.wikipedia.org/wiki/Muhammad_ibn_Musa_al-Khwarizmi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53CD4-84E4-4E7A-BB98-4177F37A4AD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0447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Feed the output of an algorithm into another one to create a new algorithm that solves a larger computational problem</a:t>
            </a:r>
          </a:p>
          <a:p>
            <a:pPr marL="171450" indent="-171450">
              <a:buFontTx/>
              <a:buChar char="-"/>
            </a:pPr>
            <a:r>
              <a:rPr lang="en-US" dirty="0"/>
              <a:t>Specific CS courses to teach standard algorithms, can be composed to create new ones solving more complex problems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Sounds like abstraction! Solving smaller problems to build up complex ones</a:t>
            </a:r>
          </a:p>
          <a:p>
            <a:pPr marL="171450" lvl="0" indent="-171450">
              <a:buFontTx/>
              <a:buChar char="-"/>
            </a:pPr>
            <a:r>
              <a:rPr lang="en-US" dirty="0"/>
              <a:t>Have many options about how to solve a problem depending on what you care about (speed, size, readability, power usage)</a:t>
            </a:r>
          </a:p>
          <a:p>
            <a:pPr marL="171450" lvl="0" indent="-171450">
              <a:buFontTx/>
              <a:buChar char="-"/>
            </a:pPr>
            <a:r>
              <a:rPr lang="en-US" dirty="0"/>
              <a:t>Learn a “trick” about trying to solve a problem can help you understand it in a new way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E53CD4-84E4-4E7A-BB98-4177F37A4AD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4344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Ha! We’ve already been doing algorithms!</a:t>
            </a:r>
          </a:p>
          <a:p>
            <a:pPr marL="171450" indent="-171450">
              <a:buFontTx/>
              <a:buChar char="-"/>
            </a:pPr>
            <a:r>
              <a:rPr lang="en-US" dirty="0"/>
              <a:t>Can break these problems into computational steps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E53CD4-84E4-4E7A-BB98-4177F37A4AD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0899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Multiplication is an algorithm! A defined set of steps to solve a problem.</a:t>
            </a:r>
          </a:p>
          <a:p>
            <a:r>
              <a:rPr lang="en-US" dirty="0"/>
              <a:t>Many ways to solve the same problem! Common core method to solve the same problem, but in a different way.</a:t>
            </a:r>
          </a:p>
          <a:p>
            <a:pPr marL="171450" indent="-171450">
              <a:buFontTx/>
              <a:buChar char="-"/>
            </a:pPr>
            <a:r>
              <a:rPr lang="en-US" dirty="0"/>
              <a:t>You might prefer one or the other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E53CD4-84E4-4E7A-BB98-4177F37A4AD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2572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section yesterday you might have discussed some of these</a:t>
            </a:r>
          </a:p>
          <a:p>
            <a:r>
              <a:rPr lang="en-US" dirty="0" err="1"/>
              <a:t>Luhn</a:t>
            </a:r>
            <a:r>
              <a:rPr lang="en-US" dirty="0"/>
              <a:t>: can validate credit card number based on formula even without checking against company</a:t>
            </a:r>
          </a:p>
          <a:p>
            <a:r>
              <a:rPr lang="en-US" dirty="0"/>
              <a:t>Deflate: a single pixel is 3B of data, a movie is 1hr long, 30 fps, 1920x1080 pixels, how to squeeze massive data into smaller size?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53CD4-84E4-4E7A-BB98-4177F37A4AD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086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1520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80000"/>
              </a:lnSpc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1752600"/>
          </a:xfrm>
        </p:spPr>
        <p:txBody>
          <a:bodyPr/>
          <a:lstStyle>
            <a:lvl1pPr marL="0" indent="0" algn="r">
              <a:buNone/>
              <a:defRPr sz="32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D38DE-3B86-4E89-A233-68A8AFADF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693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3D5D38DE-3B86-4E89-A233-68A8AFADF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499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3D5D38DE-3B86-4E89-A233-68A8AFADF7C9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48200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1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D38DE-3B86-4E89-A233-68A8AFADF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779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D38DE-3B86-4E89-A233-68A8AFADF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943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83889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83661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4B2A85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3D5D38DE-3B86-4E89-A233-68A8AFADF7C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4B2A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latin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76" y="25342"/>
            <a:ext cx="2150721" cy="16903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859673" y="-2231"/>
            <a:ext cx="128432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CSE 120</a:t>
            </a:r>
            <a:r>
              <a:rPr lang="en-US" sz="900" b="0" i="0" baseline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, </a:t>
            </a:r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Winter 2020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053281" y="-2231"/>
            <a:ext cx="103746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L06:  Algorithms</a:t>
            </a:r>
          </a:p>
        </p:txBody>
      </p:sp>
    </p:spTree>
    <p:extLst>
      <p:ext uri="{BB962C8B-B14F-4D97-AF65-F5344CB8AC3E}">
        <p14:creationId xmlns:p14="http://schemas.microsoft.com/office/powerpoint/2010/main" val="2944908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</p:sldLayoutIdLst>
  <p:hf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60000"/>
        <a:buFont typeface="Wingdings" panose="05000000000000000000" pitchFamily="2" charset="2"/>
        <a:buChar char="v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49224" indent="-28575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80000"/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</a:defRPr>
      </a:lvl3pPr>
      <a:lvl4pPr marL="117043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–"/>
        <a:defRPr sz="2000">
          <a:solidFill>
            <a:schemeClr val="tx1"/>
          </a:solidFill>
          <a:latin typeface="Calibri" pitchFamily="34" charset="0"/>
        </a:defRPr>
      </a:lvl4pPr>
      <a:lvl5pPr marL="144475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cDA3_5982h8?start=43&amp;feature=oembed" TargetMode="External"/><Relationship Id="rId5" Type="http://schemas.openxmlformats.org/officeDocument/2006/relationships/hyperlink" Target="https://youtu.be/cDA3_5982h8" TargetMode="Externa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seudocode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0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4.png"/><Relationship Id="rId4" Type="http://schemas.openxmlformats.org/officeDocument/2006/relationships/image" Target="../media/image7.png"/><Relationship Id="rId9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visualgo.net/bn/sorting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optal.com/developers/sorting-algorithms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emf"/><Relationship Id="rId4" Type="http://schemas.openxmlformats.org/officeDocument/2006/relationships/customXml" Target="../ink/ink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Domain-specific_language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Introduction_to_Algorithm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Muhammad_ibn_Musa_al-Khwarizmi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304800" y="304800"/>
            <a:ext cx="7772400" cy="1470025"/>
          </a:xfrm>
        </p:spPr>
        <p:txBody>
          <a:bodyPr>
            <a:normAutofit/>
          </a:bodyPr>
          <a:lstStyle/>
          <a:p>
            <a:pPr marL="0" indent="0"/>
            <a:r>
              <a:rPr lang="en-US" dirty="0"/>
              <a:t>Algorithms</a:t>
            </a:r>
            <a:br>
              <a:rPr lang="en-US" dirty="0"/>
            </a:br>
            <a:r>
              <a:rPr lang="en-US" sz="2000" b="0" dirty="0"/>
              <a:t>CSE 120 Winter 2020</a:t>
            </a: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04800" y="1737360"/>
            <a:ext cx="8366760" cy="1097280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/>
              <a:t>Instructor: 	Teaching Assistants:</a:t>
            </a:r>
          </a:p>
          <a:p>
            <a:pPr algn="l"/>
            <a:r>
              <a:rPr lang="en-US" sz="2000" dirty="0"/>
              <a:t>Sam Wolfson	</a:t>
            </a:r>
            <a:r>
              <a:rPr lang="en-US" sz="2000" dirty="0" err="1"/>
              <a:t>Yae</a:t>
            </a:r>
            <a:r>
              <a:rPr lang="en-US" sz="2000" dirty="0"/>
              <a:t> Kubota	</a:t>
            </a:r>
            <a:r>
              <a:rPr lang="en-US" sz="2000" dirty="0" err="1"/>
              <a:t>Eunia</a:t>
            </a:r>
            <a:r>
              <a:rPr lang="en-US" sz="2000" dirty="0"/>
              <a:t> Lee	Erika Wolfe</a:t>
            </a:r>
          </a:p>
          <a:p>
            <a:pPr algn="l"/>
            <a:endParaRPr lang="en-US" sz="1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9C3694A-4CBD-3846-BDCE-A27D82732200}"/>
              </a:ext>
            </a:extLst>
          </p:cNvPr>
          <p:cNvSpPr txBox="1"/>
          <p:nvPr/>
        </p:nvSpPr>
        <p:spPr>
          <a:xfrm>
            <a:off x="304800" y="2852928"/>
            <a:ext cx="85344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alibri" pitchFamily="34" charset="0"/>
              </a:rPr>
              <a:t>Quiz 1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itchFamily="34" charset="0"/>
              </a:rPr>
              <a:t>You will have 20 minute to complete the quiz.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itchFamily="34" charset="0"/>
              </a:rPr>
              <a:t>No outside materials are allowed – just your mind </a:t>
            </a:r>
            <a:r>
              <a:rPr lang="en-US" sz="2800" dirty="0">
                <a:latin typeface="Calibri" pitchFamily="34" charset="0"/>
                <a:sym typeface="Wingdings" pitchFamily="2" charset="2"/>
              </a:rPr>
              <a:t>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itchFamily="34" charset="0"/>
                <a:sym typeface="Wingdings" pitchFamily="2" charset="2"/>
              </a:rPr>
              <a:t>If you have a question, raise your hand.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itchFamily="34" charset="0"/>
                <a:sym typeface="Wingdings" pitchFamily="2" charset="2"/>
              </a:rPr>
              <a:t>Finish: 3:51</a:t>
            </a:r>
            <a:endParaRPr lang="en-US" sz="2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4206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Famous Algorithms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PageRank algorithm</a:t>
            </a:r>
          </a:p>
          <a:p>
            <a:pPr lvl="1"/>
            <a:r>
              <a:rPr lang="en-US" dirty="0"/>
              <a:t>Google’s measure of the “reputation” of web pages</a:t>
            </a:r>
          </a:p>
          <a:p>
            <a:r>
              <a:rPr lang="en-US" dirty="0" err="1"/>
              <a:t>EdgeRank</a:t>
            </a:r>
            <a:r>
              <a:rPr lang="en-US" dirty="0"/>
              <a:t> algorithm</a:t>
            </a:r>
          </a:p>
          <a:p>
            <a:pPr lvl="1"/>
            <a:r>
              <a:rPr lang="en-US" dirty="0"/>
              <a:t>Facebook’s method for determining what to show on your News Feed</a:t>
            </a:r>
          </a:p>
          <a:p>
            <a:r>
              <a:rPr lang="en-US" dirty="0" err="1"/>
              <a:t>Luhn</a:t>
            </a:r>
            <a:r>
              <a:rPr lang="en-US" dirty="0"/>
              <a:t> algorithm</a:t>
            </a:r>
          </a:p>
          <a:p>
            <a:pPr lvl="1"/>
            <a:r>
              <a:rPr lang="en-US" dirty="0"/>
              <a:t>Credit card number validation</a:t>
            </a:r>
          </a:p>
          <a:p>
            <a:r>
              <a:rPr lang="en-US" dirty="0"/>
              <a:t>Deflate</a:t>
            </a:r>
          </a:p>
          <a:p>
            <a:pPr lvl="1"/>
            <a:r>
              <a:rPr lang="en-US" dirty="0"/>
              <a:t>Lossless data compression</a:t>
            </a:r>
          </a:p>
          <a:p>
            <a:r>
              <a:rPr lang="en-US" dirty="0"/>
              <a:t>RSA Encryption</a:t>
            </a:r>
          </a:p>
          <a:p>
            <a:pPr lvl="1"/>
            <a:r>
              <a:rPr lang="en-US" dirty="0"/>
              <a:t>Encrypt (secure) data for transmission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D38DE-3B86-4E89-A233-68A8AFADF7C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3269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Peanut Butter Jelly Time!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D38DE-3B86-4E89-A233-68A8AFADF7C9}" type="slidenum">
              <a:rPr lang="en-US" smtClean="0"/>
              <a:t>11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5071208" y="0"/>
            <a:ext cx="1828800" cy="228600"/>
          </a:xfrm>
          <a:prstGeom prst="rect">
            <a:avLst/>
          </a:prstGeom>
          <a:solidFill>
            <a:srgbClr val="4B2A85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3" name="Online Media 2" descr="Exact Instructions Challenge - THIS is why my kids hate me. | Josh Darnit">
            <a:hlinkClick r:id="" action="ppaction://media"/>
            <a:extLst>
              <a:ext uri="{FF2B5EF4-FFF2-40B4-BE49-F238E27FC236}">
                <a16:creationId xmlns:a16="http://schemas.microsoft.com/office/drawing/2014/main" id="{68A9D92F-32E4-E34F-8844-79105483F851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735301" y="1404756"/>
            <a:ext cx="7673398" cy="43157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AAD2B37-9353-CC47-BDE1-E6EFD0AC2BE2}"/>
              </a:ext>
            </a:extLst>
          </p:cNvPr>
          <p:cNvSpPr txBox="1"/>
          <p:nvPr/>
        </p:nvSpPr>
        <p:spPr>
          <a:xfrm>
            <a:off x="2198255" y="6057196"/>
            <a:ext cx="4747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  <a:hlinkClick r:id="rId5"/>
              </a:rPr>
              <a:t>https://</a:t>
            </a:r>
            <a:r>
              <a:rPr lang="en-US" dirty="0" err="1">
                <a:latin typeface="Calibri" pitchFamily="34" charset="0"/>
                <a:hlinkClick r:id="rId5"/>
              </a:rPr>
              <a:t>youtu.be</a:t>
            </a:r>
            <a:r>
              <a:rPr lang="en-US" dirty="0">
                <a:latin typeface="Calibri" pitchFamily="34" charset="0"/>
                <a:hlinkClick r:id="rId5"/>
              </a:rPr>
              <a:t>/cDA3_5982h8</a:t>
            </a:r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800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 Specific!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Algorithms need to be expressed in an </a:t>
            </a:r>
            <a:r>
              <a:rPr lang="en-US" i="1" dirty="0"/>
              <a:t>unambiguous</a:t>
            </a:r>
            <a:r>
              <a:rPr lang="en-US" dirty="0"/>
              <a:t> way for all participants</a:t>
            </a:r>
          </a:p>
          <a:p>
            <a:endParaRPr lang="en-US" dirty="0"/>
          </a:p>
          <a:p>
            <a:r>
              <a:rPr lang="en-US" dirty="0"/>
              <a:t>Natural language is often ambiguous </a:t>
            </a:r>
          </a:p>
          <a:p>
            <a:pPr lvl="1"/>
            <a:r>
              <a:rPr lang="en-US" dirty="0"/>
              <a:t>“Time flies like an arrow, fruit flies like a banana”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D38DE-3B86-4E89-A233-68A8AFADF7C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5540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Ways to Express Algorithms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ways to specify an algorithm:</a:t>
            </a:r>
          </a:p>
          <a:p>
            <a:pPr lvl="1"/>
            <a:r>
              <a:rPr lang="en-US" dirty="0"/>
              <a:t>Natural Language (</a:t>
            </a:r>
            <a:r>
              <a:rPr lang="en-US" i="1" dirty="0"/>
              <a:t>e.g.</a:t>
            </a:r>
            <a:r>
              <a:rPr lang="en-US" dirty="0"/>
              <a:t> English, </a:t>
            </a:r>
            <a:r>
              <a:rPr lang="en" dirty="0"/>
              <a:t>中國) or </a:t>
            </a:r>
            <a:r>
              <a:rPr lang="en" dirty="0">
                <a:hlinkClick r:id="rId3"/>
              </a:rPr>
              <a:t>Pseudocode</a:t>
            </a:r>
            <a:endParaRPr lang="en" dirty="0"/>
          </a:p>
          <a:p>
            <a:pPr lvl="2"/>
            <a:r>
              <a:rPr lang="en-US" dirty="0"/>
              <a:t>Easy for humans to understand, but can be ambiguous or vague</a:t>
            </a:r>
          </a:p>
          <a:p>
            <a:pPr lvl="1"/>
            <a:r>
              <a:rPr lang="en-US" dirty="0"/>
              <a:t>Visual and text-based programming languages </a:t>
            </a:r>
            <a:br>
              <a:rPr lang="en-US" dirty="0"/>
            </a:br>
            <a:r>
              <a:rPr lang="en-US" dirty="0"/>
              <a:t>(</a:t>
            </a:r>
            <a:r>
              <a:rPr lang="en-US" i="1" dirty="0"/>
              <a:t>e.g.</a:t>
            </a:r>
            <a:r>
              <a:rPr lang="en-US" dirty="0"/>
              <a:t> Scratch, Processing)</a:t>
            </a:r>
          </a:p>
          <a:p>
            <a:pPr lvl="2"/>
            <a:r>
              <a:rPr lang="en-US" dirty="0"/>
              <a:t>Have an exact meaning with </a:t>
            </a:r>
            <a:br>
              <a:rPr lang="en-US" dirty="0"/>
            </a:br>
            <a:r>
              <a:rPr lang="en-US" dirty="0"/>
              <a:t>no ambiguity</a:t>
            </a:r>
          </a:p>
          <a:p>
            <a:pPr lvl="2"/>
            <a:r>
              <a:rPr lang="en-US" dirty="0"/>
              <a:t>Can be run on a computer</a:t>
            </a:r>
          </a:p>
          <a:p>
            <a:pPr lvl="1"/>
            <a:r>
              <a:rPr lang="en-US" dirty="0"/>
              <a:t>Other information-conveying </a:t>
            </a:r>
            <a:br>
              <a:rPr lang="en-US" dirty="0"/>
            </a:br>
            <a:r>
              <a:rPr lang="en-US" dirty="0"/>
              <a:t>ways</a:t>
            </a:r>
          </a:p>
          <a:p>
            <a:pPr lvl="2"/>
            <a:r>
              <a:rPr lang="en-US" i="1" dirty="0"/>
              <a:t>e.g.</a:t>
            </a:r>
            <a:r>
              <a:rPr lang="en-US" dirty="0"/>
              <a:t> flowcharts or pictures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D38DE-3B86-4E89-A233-68A8AFADF7C9}" type="slidenum">
              <a:rPr lang="en-US" smtClean="0"/>
              <a:t>13</a:t>
            </a:fld>
            <a:endParaRPr lang="en-US"/>
          </a:p>
        </p:txBody>
      </p:sp>
      <p:pic>
        <p:nvPicPr>
          <p:cNvPr id="5" name="Shape 156"/>
          <p:cNvPicPr preferRelativeResize="0"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40005" y="3263859"/>
            <a:ext cx="3657600" cy="31493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15781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Google Query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From Larry Page and Sergey </a:t>
            </a:r>
            <a:r>
              <a:rPr lang="en-US" dirty="0" err="1"/>
              <a:t>Brin’s</a:t>
            </a:r>
            <a:r>
              <a:rPr lang="en-US" dirty="0"/>
              <a:t> research paper </a:t>
            </a:r>
            <a:r>
              <a:rPr lang="en-US" i="1" dirty="0"/>
              <a:t>The Anatomy of a Large-Scale </a:t>
            </a:r>
            <a:r>
              <a:rPr lang="en-US" i="1" dirty="0" err="1"/>
              <a:t>Hypertextual</a:t>
            </a:r>
            <a:r>
              <a:rPr lang="en-US" i="1" dirty="0"/>
              <a:t> Web Search Engine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D38DE-3B86-4E89-A233-68A8AFADF7C9}" type="slidenum">
              <a:rPr lang="en-US" smtClean="0"/>
              <a:t>14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023" y="2401743"/>
            <a:ext cx="3151971" cy="438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6308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Specifying Algorithms 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following algorithms will “operate” on playing cards</a:t>
                </a:r>
              </a:p>
              <a:p>
                <a:pPr lvl="1"/>
                <a:r>
                  <a:rPr lang="en-US" dirty="0"/>
                  <a:t>Starting hand:</a:t>
                </a:r>
              </a:p>
              <a:p>
                <a:pPr lvl="1"/>
                <a:r>
                  <a:rPr lang="en-US" dirty="0"/>
                  <a:t>We will be playing the role of a computer</a:t>
                </a:r>
              </a:p>
              <a:p>
                <a:pPr lvl="2"/>
                <a:endParaRPr lang="en-US" dirty="0"/>
              </a:p>
              <a:p>
                <a:r>
                  <a:rPr lang="en-US" dirty="0"/>
                  <a:t>Rules and restrictions:</a:t>
                </a:r>
              </a:p>
              <a:p>
                <a:pPr lvl="1"/>
                <a:r>
                  <a:rPr lang="en-US" dirty="0"/>
                  <a:t>Using values:  A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1, J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11, Q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12, K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13</a:t>
                </a:r>
              </a:p>
              <a:p>
                <a:pPr lvl="1"/>
                <a:r>
                  <a:rPr lang="en-US" dirty="0"/>
                  <a:t>You can only </a:t>
                </a:r>
                <a:r>
                  <a:rPr lang="en-US" i="1" dirty="0"/>
                  <a:t>look</a:t>
                </a:r>
                <a:r>
                  <a:rPr lang="en-US" dirty="0"/>
                  <a:t> at one card/value at a time</a:t>
                </a:r>
              </a:p>
              <a:p>
                <a:pPr lvl="1"/>
                <a:r>
                  <a:rPr lang="en-US" dirty="0"/>
                  <a:t>Anything you need to </a:t>
                </a:r>
                <a:r>
                  <a:rPr lang="en-US" i="1" dirty="0"/>
                  <a:t>remember</a:t>
                </a:r>
                <a:r>
                  <a:rPr lang="en-US" dirty="0"/>
                  <a:t> must be stored in a “variable”</a:t>
                </a:r>
              </a:p>
              <a:p>
                <a:pPr lvl="1"/>
                <a:r>
                  <a:rPr lang="en-US" i="1" dirty="0"/>
                  <a:t>Comparisons</a:t>
                </a:r>
                <a:r>
                  <a:rPr lang="en-US" dirty="0"/>
                  <a:t> can only be done between two values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291" t="-1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D38DE-3B86-4E89-A233-68A8AFADF7C9}" type="slidenum">
              <a:rPr lang="en-US" smtClean="0"/>
              <a:t>15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983746" y="1941384"/>
            <a:ext cx="3840480" cy="731520"/>
            <a:chOff x="6035040" y="457200"/>
            <a:chExt cx="3840480" cy="73152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5040" y="457200"/>
              <a:ext cx="548640" cy="73152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3680" y="457200"/>
              <a:ext cx="548640" cy="73152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32320" y="457200"/>
              <a:ext cx="548640" cy="73152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80960" y="457200"/>
              <a:ext cx="548640" cy="73152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29600" y="457200"/>
              <a:ext cx="548640" cy="73152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78240" y="457200"/>
              <a:ext cx="548640" cy="73152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26880" y="457200"/>
              <a:ext cx="548640" cy="7315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74604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1)  Search an Unordered 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Input</a:t>
            </a:r>
            <a:r>
              <a:rPr lang="en-US" dirty="0"/>
              <a:t>:  					   , desired card</a:t>
            </a:r>
          </a:p>
          <a:p>
            <a:pPr lvl="2"/>
            <a:endParaRPr lang="en-US" dirty="0"/>
          </a:p>
          <a:p>
            <a:r>
              <a:rPr lang="en-US" u="sng" dirty="0"/>
              <a:t>Output</a:t>
            </a:r>
            <a:r>
              <a:rPr lang="en-US" dirty="0"/>
              <a:t>:	</a:t>
            </a:r>
            <a:r>
              <a:rPr lang="en-US" i="1" dirty="0"/>
              <a:t>Yes</a:t>
            </a:r>
            <a:r>
              <a:rPr lang="en-US" dirty="0"/>
              <a:t> if desired number is in the list, </a:t>
            </a:r>
            <a:br>
              <a:rPr lang="en-US" dirty="0"/>
            </a:br>
            <a:r>
              <a:rPr lang="en-US" dirty="0"/>
              <a:t>		</a:t>
            </a:r>
            <a:r>
              <a:rPr lang="en-US" i="1" dirty="0"/>
              <a:t>No</a:t>
            </a:r>
            <a:r>
              <a:rPr lang="en-US" dirty="0"/>
              <a:t> otherwise</a:t>
            </a:r>
          </a:p>
          <a:p>
            <a:pPr lvl="2"/>
            <a:endParaRPr lang="en-US" dirty="0"/>
          </a:p>
          <a:p>
            <a:r>
              <a:rPr lang="en-US" u="sng" dirty="0"/>
              <a:t>Algorithm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Check each card starting from the left</a:t>
            </a:r>
          </a:p>
          <a:p>
            <a:pPr lvl="2"/>
            <a:r>
              <a:rPr lang="en-US" dirty="0"/>
              <a:t>If card is the one you’re looking for, then report </a:t>
            </a:r>
            <a:r>
              <a:rPr lang="en-US" i="1" dirty="0"/>
              <a:t>Yes</a:t>
            </a:r>
          </a:p>
          <a:p>
            <a:pPr lvl="2"/>
            <a:r>
              <a:rPr lang="en-US" dirty="0"/>
              <a:t>If a different card, then move on (don’t report)</a:t>
            </a:r>
          </a:p>
          <a:p>
            <a:pPr lvl="1"/>
            <a:r>
              <a:rPr lang="en-US" dirty="0"/>
              <a:t>If done with numbers, then report </a:t>
            </a:r>
            <a:r>
              <a:rPr lang="en-US" i="1" dirty="0"/>
              <a:t>No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D38DE-3B86-4E89-A233-68A8AFADF7C9}" type="slidenum">
              <a:rPr lang="en-US" smtClean="0"/>
              <a:t>16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2324925" y="1362075"/>
            <a:ext cx="3840480" cy="731520"/>
            <a:chOff x="6035040" y="457200"/>
            <a:chExt cx="3840480" cy="73152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5040" y="457200"/>
              <a:ext cx="548640" cy="73152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3680" y="457200"/>
              <a:ext cx="548640" cy="73152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32320" y="457200"/>
              <a:ext cx="548640" cy="73152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80960" y="457200"/>
              <a:ext cx="548640" cy="73152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29600" y="457200"/>
              <a:ext cx="548640" cy="73152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78240" y="457200"/>
              <a:ext cx="548640" cy="73152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26880" y="457200"/>
              <a:ext cx="548640" cy="7315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41554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2)  Sort an Unordered List </a:t>
            </a:r>
            <a:r>
              <a:rPr lang="en-US" b="0" dirty="0"/>
              <a:t>(version 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Input</a:t>
            </a:r>
            <a:r>
              <a:rPr lang="en-US" dirty="0"/>
              <a:t>:  	</a:t>
            </a:r>
          </a:p>
          <a:p>
            <a:pPr lvl="2"/>
            <a:endParaRPr lang="en-US" dirty="0"/>
          </a:p>
          <a:p>
            <a:r>
              <a:rPr lang="en-US" u="sng" dirty="0"/>
              <a:t>Output</a:t>
            </a:r>
            <a:r>
              <a:rPr lang="en-US" dirty="0"/>
              <a:t>:	The same list, but now in numerical order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r>
              <a:rPr lang="en-US" u="sng" dirty="0"/>
              <a:t>Algorithm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Starting from the left, compare two adjacent cards and swap them if they are not in order.  Move </a:t>
            </a:r>
            <a:r>
              <a:rPr lang="en-US" i="1" dirty="0"/>
              <a:t>one</a:t>
            </a:r>
            <a:r>
              <a:rPr lang="en-US" dirty="0"/>
              <a:t> card over and repeat until you reach the end of the list.</a:t>
            </a:r>
          </a:p>
          <a:p>
            <a:pPr lvl="1"/>
            <a:r>
              <a:rPr lang="en-US" dirty="0"/>
              <a:t>Repeat until list is ordered.</a:t>
            </a:r>
          </a:p>
          <a:p>
            <a:pPr lvl="1"/>
            <a:r>
              <a:rPr lang="en-US" dirty="0"/>
              <a:t>This algorithm is called </a:t>
            </a:r>
            <a:r>
              <a:rPr lang="en-US" i="1" dirty="0"/>
              <a:t>Bubble Sort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D38DE-3B86-4E89-A233-68A8AFADF7C9}" type="slidenum">
              <a:rPr lang="en-US" smtClean="0"/>
              <a:t>17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324925" y="1362075"/>
            <a:ext cx="3840480" cy="731520"/>
            <a:chOff x="6035040" y="457200"/>
            <a:chExt cx="3840480" cy="73152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5040" y="457200"/>
              <a:ext cx="548640" cy="73152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3680" y="457200"/>
              <a:ext cx="548640" cy="73152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32320" y="457200"/>
              <a:ext cx="548640" cy="73152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80960" y="457200"/>
              <a:ext cx="548640" cy="73152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29600" y="457200"/>
              <a:ext cx="548640" cy="73152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78240" y="457200"/>
              <a:ext cx="548640" cy="73152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26880" y="457200"/>
              <a:ext cx="548640" cy="731520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2322576" y="2743200"/>
            <a:ext cx="3840480" cy="731520"/>
            <a:chOff x="2286000" y="2743200"/>
            <a:chExt cx="3840480" cy="731520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3280" y="2743200"/>
              <a:ext cx="548640" cy="73152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77840" y="2743200"/>
              <a:ext cx="548640" cy="73152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9200" y="2743200"/>
              <a:ext cx="548640" cy="73152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0560" y="2743200"/>
              <a:ext cx="548640" cy="731520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0" y="2743200"/>
              <a:ext cx="548640" cy="731520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4640" y="2743200"/>
              <a:ext cx="548640" cy="731520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1920" y="2743200"/>
              <a:ext cx="548640" cy="7315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85476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3)  Find the Smallest Number in a 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Input</a:t>
            </a:r>
            <a:r>
              <a:rPr lang="en-US" dirty="0"/>
              <a:t>:  	</a:t>
            </a:r>
          </a:p>
          <a:p>
            <a:pPr lvl="2"/>
            <a:endParaRPr lang="en-US" dirty="0"/>
          </a:p>
          <a:p>
            <a:r>
              <a:rPr lang="en-US" u="sng" dirty="0"/>
              <a:t>Output</a:t>
            </a:r>
            <a:r>
              <a:rPr lang="en-US" dirty="0"/>
              <a:t>:	The </a:t>
            </a:r>
            <a:r>
              <a:rPr lang="en-US" i="1" dirty="0"/>
              <a:t>index/position</a:t>
            </a:r>
            <a:r>
              <a:rPr lang="en-US" dirty="0"/>
              <a:t> of the smallest number</a:t>
            </a:r>
            <a:br>
              <a:rPr lang="en-US" dirty="0"/>
            </a:br>
            <a:r>
              <a:rPr lang="en-US" dirty="0"/>
              <a:t>		</a:t>
            </a:r>
            <a:r>
              <a:rPr lang="en-US" sz="2400" dirty="0"/>
              <a:t>(5 in this case, since Ace is in the 5</a:t>
            </a:r>
            <a:r>
              <a:rPr lang="en-US" sz="2400" baseline="30000" dirty="0"/>
              <a:t>th</a:t>
            </a:r>
            <a:r>
              <a:rPr lang="en-US" sz="2400" dirty="0"/>
              <a:t> position)</a:t>
            </a:r>
            <a:endParaRPr lang="en-US" dirty="0"/>
          </a:p>
          <a:p>
            <a:pPr lvl="2"/>
            <a:endParaRPr lang="en-US" dirty="0"/>
          </a:p>
          <a:p>
            <a:r>
              <a:rPr lang="en-US" u="sng" dirty="0"/>
              <a:t>Algorithm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Look at the first card and write down (or remember) the card value and the index 1.</a:t>
            </a:r>
          </a:p>
          <a:p>
            <a:pPr lvl="1"/>
            <a:r>
              <a:rPr lang="en-US" dirty="0"/>
              <a:t>Check the rest of the cards 1-by-1:  if card value is smaller, then write (or remember) the new value and index.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D38DE-3B86-4E89-A233-68A8AFADF7C9}" type="slidenum">
              <a:rPr lang="en-US" smtClean="0"/>
              <a:t>18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324925" y="1362075"/>
            <a:ext cx="3840480" cy="731520"/>
            <a:chOff x="6035040" y="457200"/>
            <a:chExt cx="3840480" cy="73152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5040" y="457200"/>
              <a:ext cx="548640" cy="73152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3680" y="457200"/>
              <a:ext cx="548640" cy="73152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32320" y="457200"/>
              <a:ext cx="548640" cy="73152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80960" y="457200"/>
              <a:ext cx="548640" cy="73152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29600" y="457200"/>
              <a:ext cx="548640" cy="73152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78240" y="457200"/>
              <a:ext cx="548640" cy="73152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26880" y="457200"/>
              <a:ext cx="548640" cy="7315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33831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4)  Sort an Unordered List</a:t>
            </a:r>
            <a:r>
              <a:rPr lang="en-US" b="0" dirty="0"/>
              <a:t> (version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Input</a:t>
            </a:r>
            <a:r>
              <a:rPr lang="en-US" dirty="0"/>
              <a:t>:  	</a:t>
            </a:r>
          </a:p>
          <a:p>
            <a:pPr lvl="2"/>
            <a:endParaRPr lang="en-US" dirty="0"/>
          </a:p>
          <a:p>
            <a:r>
              <a:rPr lang="en-US" u="sng" dirty="0"/>
              <a:t>Output</a:t>
            </a:r>
            <a:r>
              <a:rPr lang="en-US" dirty="0"/>
              <a:t>:	The same list, but now in numerical order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r>
              <a:rPr lang="en-US" u="sng" dirty="0"/>
              <a:t>Algorithm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Find the smallest number (algorithm 3) and move it to the front of the list.</a:t>
            </a:r>
          </a:p>
          <a:p>
            <a:pPr lvl="1"/>
            <a:r>
              <a:rPr lang="en-US" dirty="0"/>
              <a:t>Repeat this entire procedure, but for the rest of the list.</a:t>
            </a:r>
          </a:p>
          <a:p>
            <a:pPr lvl="1"/>
            <a:r>
              <a:rPr lang="en-US" dirty="0"/>
              <a:t>This algorithm is called </a:t>
            </a:r>
            <a:r>
              <a:rPr lang="en-US" i="1" dirty="0"/>
              <a:t>Selection Sort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D38DE-3B86-4E89-A233-68A8AFADF7C9}" type="slidenum">
              <a:rPr lang="en-US" smtClean="0"/>
              <a:t>19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324925" y="1362075"/>
            <a:ext cx="3840480" cy="731520"/>
            <a:chOff x="6035040" y="457200"/>
            <a:chExt cx="3840480" cy="73152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5040" y="457200"/>
              <a:ext cx="548640" cy="73152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3680" y="457200"/>
              <a:ext cx="548640" cy="73152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32320" y="457200"/>
              <a:ext cx="548640" cy="73152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80960" y="457200"/>
              <a:ext cx="548640" cy="73152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29600" y="457200"/>
              <a:ext cx="548640" cy="73152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78240" y="457200"/>
              <a:ext cx="548640" cy="73152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26880" y="457200"/>
              <a:ext cx="548640" cy="731520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2322576" y="2743200"/>
            <a:ext cx="3840480" cy="731520"/>
            <a:chOff x="2286000" y="2743200"/>
            <a:chExt cx="3840480" cy="731520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3280" y="2743200"/>
              <a:ext cx="548640" cy="73152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77840" y="2743200"/>
              <a:ext cx="548640" cy="73152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9200" y="2743200"/>
              <a:ext cx="548640" cy="73152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0560" y="2743200"/>
              <a:ext cx="548640" cy="731520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0" y="2743200"/>
              <a:ext cx="548640" cy="731520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4640" y="2743200"/>
              <a:ext cx="548640" cy="731520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1920" y="2743200"/>
              <a:ext cx="548640" cy="7315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5835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Monday (1/20) is a holiday – no class!</a:t>
            </a:r>
          </a:p>
          <a:p>
            <a:pPr lvl="1"/>
            <a:r>
              <a:rPr lang="en-US" dirty="0" err="1"/>
              <a:t>Yae</a:t>
            </a:r>
            <a:r>
              <a:rPr lang="en-US" dirty="0"/>
              <a:t> may hold informal “office hours” – email her if you are interested (</a:t>
            </a:r>
            <a:r>
              <a:rPr lang="en-US" dirty="0" err="1"/>
              <a:t>ykubota@uw.edu</a:t>
            </a:r>
            <a:r>
              <a:rPr lang="en-US" dirty="0"/>
              <a:t>)</a:t>
            </a:r>
          </a:p>
          <a:p>
            <a:pPr lvl="2"/>
            <a:endParaRPr lang="en-US" dirty="0"/>
          </a:p>
          <a:p>
            <a:r>
              <a:rPr lang="en-US" dirty="0"/>
              <a:t>Assignments:</a:t>
            </a:r>
          </a:p>
          <a:p>
            <a:pPr lvl="1"/>
            <a:r>
              <a:rPr lang="en-US" dirty="0"/>
              <a:t>Logo Design [submit] is due Monday (1/20)</a:t>
            </a:r>
          </a:p>
          <a:p>
            <a:pPr lvl="2"/>
            <a:r>
              <a:rPr lang="en-US" dirty="0"/>
              <a:t>You should submit four different sketches of your logo as well as a detailed mockup.</a:t>
            </a:r>
          </a:p>
          <a:p>
            <a:pPr lvl="1"/>
            <a:r>
              <a:rPr lang="en-US" dirty="0"/>
              <a:t>Lego Family [submit] due on Friday (1/24)</a:t>
            </a:r>
          </a:p>
          <a:p>
            <a:pPr lvl="1"/>
            <a:r>
              <a:rPr lang="en-US" dirty="0"/>
              <a:t>Make sure you read the rubric </a:t>
            </a:r>
            <a:r>
              <a:rPr lang="en-US" i="1" dirty="0"/>
              <a:t>before</a:t>
            </a:r>
            <a:r>
              <a:rPr lang="en-US" dirty="0"/>
              <a:t> submitting!</a:t>
            </a:r>
          </a:p>
          <a:p>
            <a:pPr lvl="1"/>
            <a:endParaRPr lang="en-US" dirty="0"/>
          </a:p>
          <a:p>
            <a:pPr lvl="2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0961B-239C-4B23-9F28-0B3499D3105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9092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5)  Find Median of a List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Note:</a:t>
            </a:r>
            <a:r>
              <a:rPr lang="en-US" dirty="0"/>
              <a:t>  This is an actual job interview question!</a:t>
            </a:r>
          </a:p>
          <a:p>
            <a:pPr lvl="2"/>
            <a:endParaRPr lang="en-US" dirty="0"/>
          </a:p>
          <a:p>
            <a:r>
              <a:rPr lang="en-US" u="sng" dirty="0"/>
              <a:t>Problem</a:t>
            </a:r>
            <a:r>
              <a:rPr lang="en-US" dirty="0"/>
              <a:t>:  Given a list of numbers (odd length, no repeats), return the median</a:t>
            </a:r>
          </a:p>
          <a:p>
            <a:pPr lvl="2"/>
            <a:endParaRPr lang="en-US" dirty="0"/>
          </a:p>
          <a:p>
            <a:r>
              <a:rPr lang="en-US" u="sng" dirty="0"/>
              <a:t>Example</a:t>
            </a:r>
            <a:r>
              <a:rPr lang="en-US" dirty="0"/>
              <a:t>:	{				   should output 6</a:t>
            </a:r>
          </a:p>
          <a:p>
            <a:pPr lvl="2"/>
            <a:endParaRPr lang="en-US" dirty="0"/>
          </a:p>
          <a:p>
            <a:r>
              <a:rPr lang="en-US" u="sng" dirty="0"/>
              <a:t>Algorithm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Sort the list (algorithm 2 or 4).</a:t>
            </a:r>
          </a:p>
          <a:p>
            <a:pPr lvl="1"/>
            <a:r>
              <a:rPr lang="en-US" dirty="0"/>
              <a:t>Take the number in the middle index (N+1)/2.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D38DE-3B86-4E89-A233-68A8AFADF7C9}" type="slidenum">
              <a:rPr lang="en-US" smtClean="0"/>
              <a:t>20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324925" y="3474720"/>
            <a:ext cx="3840480" cy="731520"/>
            <a:chOff x="6035040" y="457200"/>
            <a:chExt cx="3840480" cy="73152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5040" y="457200"/>
              <a:ext cx="548640" cy="73152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3680" y="457200"/>
              <a:ext cx="548640" cy="73152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32320" y="457200"/>
              <a:ext cx="548640" cy="73152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80960" y="457200"/>
              <a:ext cx="548640" cy="73152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29600" y="457200"/>
              <a:ext cx="548640" cy="73152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78240" y="457200"/>
              <a:ext cx="548640" cy="73152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26880" y="457200"/>
              <a:ext cx="548640" cy="7315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08095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Sorting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Sorting is a </a:t>
            </a:r>
            <a:r>
              <a:rPr lang="en-US" i="1" dirty="0"/>
              <a:t>mind-bogglingly</a:t>
            </a:r>
            <a:r>
              <a:rPr lang="en-US" dirty="0"/>
              <a:t> common task</a:t>
            </a:r>
          </a:p>
          <a:p>
            <a:pPr lvl="1"/>
            <a:r>
              <a:rPr lang="en-US" dirty="0"/>
              <a:t>Still difficult because it depends on (1) how many things you are sorting and (2) the initial ordering</a:t>
            </a:r>
          </a:p>
          <a:p>
            <a:pPr lvl="2"/>
            <a:endParaRPr lang="en-US" dirty="0"/>
          </a:p>
          <a:p>
            <a:r>
              <a:rPr lang="en-US" dirty="0"/>
              <a:t>We showed some simple sorting algorithms, but there are a lot cleverer ones</a:t>
            </a:r>
          </a:p>
          <a:p>
            <a:pPr lvl="1"/>
            <a:r>
              <a:rPr lang="en-US" dirty="0">
                <a:hlinkClick r:id="rId3"/>
              </a:rPr>
              <a:t>https://visualgo.net/bn/sorting</a:t>
            </a:r>
            <a:r>
              <a:rPr lang="en-US" dirty="0"/>
              <a:t> </a:t>
            </a:r>
          </a:p>
          <a:p>
            <a:pPr lvl="1"/>
            <a:r>
              <a:rPr lang="en-US" dirty="0">
                <a:hlinkClick r:id="rId4"/>
              </a:rPr>
              <a:t>https://www.toptal.com/developers/sorting-algorithms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D38DE-3B86-4E89-A233-68A8AFADF7C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2212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we specify an algorithm using code in a programming language, we say that the code </a:t>
            </a:r>
            <a:r>
              <a:rPr lang="en-US" dirty="0">
                <a:solidFill>
                  <a:srgbClr val="FF0000"/>
                </a:solidFill>
              </a:rPr>
              <a:t>implements</a:t>
            </a:r>
            <a:r>
              <a:rPr lang="en-US" dirty="0"/>
              <a:t> the algorithm</a:t>
            </a:r>
          </a:p>
          <a:p>
            <a:pPr lvl="1"/>
            <a:r>
              <a:rPr lang="en-US" dirty="0"/>
              <a:t>A function or program that can be run on a computer</a:t>
            </a:r>
          </a:p>
          <a:p>
            <a:pPr lvl="2"/>
            <a:endParaRPr lang="en-US" dirty="0"/>
          </a:p>
          <a:p>
            <a:r>
              <a:rPr lang="en-US" u="sng" dirty="0"/>
              <a:t>Example</a:t>
            </a:r>
            <a:r>
              <a:rPr lang="en-US" dirty="0"/>
              <a:t>:  Find index of smallest in list</a:t>
            </a:r>
          </a:p>
          <a:p>
            <a:pPr lvl="1"/>
            <a:r>
              <a:rPr lang="en-US" dirty="0"/>
              <a:t>Algorithm 3 of demo</a:t>
            </a:r>
          </a:p>
          <a:p>
            <a:pPr lvl="2"/>
            <a:r>
              <a:rPr lang="en-US" dirty="0"/>
              <a:t>Pseudocode/natural language</a:t>
            </a:r>
          </a:p>
          <a:p>
            <a:pPr lvl="1"/>
            <a:r>
              <a:rPr lang="en-US" dirty="0"/>
              <a:t>Function in Processing</a:t>
            </a:r>
          </a:p>
          <a:p>
            <a:pPr lvl="2"/>
            <a:r>
              <a:rPr lang="en-US" dirty="0"/>
              <a:t>Implementation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D38DE-3B86-4E89-A233-68A8AFADF7C9}" type="slidenum">
              <a:rPr lang="en-US" smtClean="0"/>
              <a:t>22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695" y="4897487"/>
            <a:ext cx="4572000" cy="1697887"/>
          </a:xfrm>
          <a:prstGeom prst="rect">
            <a:avLst/>
          </a:prstGeom>
          <a:ln w="19050">
            <a:solidFill>
              <a:srgbClr val="4B2A85"/>
            </a:solidFill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5609160" y="4236840"/>
              <a:ext cx="3287880" cy="62028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603040" y="4230360"/>
                <a:ext cx="3300840" cy="636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53570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Language to Use?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Different languages are better suited for expressing different algorithms</a:t>
            </a:r>
          </a:p>
          <a:p>
            <a:pPr lvl="1"/>
            <a:r>
              <a:rPr lang="en" dirty="0"/>
              <a:t>Some languages are designed for specific domains, and are better for expressing algorithms in those domains</a:t>
            </a:r>
          </a:p>
          <a:p>
            <a:pPr lvl="2"/>
            <a:r>
              <a:rPr lang="en-US" i="1" dirty="0"/>
              <a:t>e.g.</a:t>
            </a:r>
            <a:r>
              <a:rPr lang="en-US" dirty="0"/>
              <a:t> Unix shell scripts, SQL, HTML</a:t>
            </a:r>
          </a:p>
          <a:p>
            <a:pPr lvl="2"/>
            <a:r>
              <a:rPr lang="en-US" dirty="0">
                <a:hlinkClick r:id="rId3"/>
              </a:rPr>
              <a:t>https://en.wikipedia.org/wiki/Domain-specific_language</a:t>
            </a:r>
            <a:r>
              <a:rPr lang="en-US" dirty="0"/>
              <a:t> </a:t>
            </a:r>
          </a:p>
          <a:p>
            <a:pPr lvl="1"/>
            <a:r>
              <a:rPr lang="en" dirty="0"/>
              <a:t>Language choice can affect things like efficiency, portability, clarity, or readability</a:t>
            </a:r>
          </a:p>
          <a:p>
            <a:pPr lvl="2"/>
            <a:r>
              <a:rPr lang="en" dirty="0"/>
              <a:t>Clarity and readability are VERY important considerations</a:t>
            </a:r>
          </a:p>
          <a:p>
            <a:pPr lvl="2"/>
            <a:r>
              <a:rPr lang="en" dirty="0"/>
              <a:t>Doesn’t affect existence of algorithmic solution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D38DE-3B86-4E89-A233-68A8AFADF7C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9223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Conceptual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hand you a cooking recipe with no name – is this equivalent to a </a:t>
            </a:r>
            <a:r>
              <a:rPr lang="en-US" i="1" dirty="0"/>
              <a:t>computational problem</a:t>
            </a:r>
            <a:r>
              <a:rPr lang="en-US" dirty="0"/>
              <a:t>, </a:t>
            </a:r>
            <a:r>
              <a:rPr lang="en-US" i="1" dirty="0"/>
              <a:t>algorithm</a:t>
            </a:r>
            <a:r>
              <a:rPr lang="en-US" dirty="0"/>
              <a:t>, or </a:t>
            </a:r>
            <a:r>
              <a:rPr lang="en-US" i="1" dirty="0"/>
              <a:t>implementation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What can and can’t I do with just the recipe?</a:t>
            </a:r>
          </a:p>
          <a:p>
            <a:pPr lvl="1"/>
            <a:r>
              <a:rPr lang="en-US" dirty="0"/>
              <a:t>Talk with your neighbors!</a:t>
            </a:r>
          </a:p>
          <a:p>
            <a:pPr lvl="2"/>
            <a:endParaRPr lang="en-US" dirty="0"/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FF9900"/>
                </a:solidFill>
              </a:rPr>
              <a:t>Computational Problem</a:t>
            </a:r>
            <a:endParaRPr lang="en-US" b="1" baseline="-25000" dirty="0">
              <a:solidFill>
                <a:srgbClr val="FF9900"/>
              </a:solidFill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00B050"/>
                </a:solidFill>
              </a:rPr>
              <a:t>Algorithm</a:t>
            </a:r>
            <a:endParaRPr lang="en-US" b="1" baseline="-25000" dirty="0">
              <a:solidFill>
                <a:srgbClr val="00B050"/>
              </a:solidFill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FF3399"/>
                </a:solidFill>
              </a:rPr>
              <a:t>Implementation</a:t>
            </a:r>
            <a:endParaRPr lang="en-US" b="1" baseline="-25000" dirty="0">
              <a:solidFill>
                <a:srgbClr val="FF3399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D38DE-3B86-4E89-A233-68A8AFADF7C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7039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dirty="0">
                <a:solidFill>
                  <a:srgbClr val="FF0000"/>
                </a:solidFill>
              </a:rPr>
              <a:t>computational problem </a:t>
            </a:r>
            <a:r>
              <a:rPr lang="en-US" dirty="0"/>
              <a:t>is a problem statement with desired I/O relationship</a:t>
            </a:r>
          </a:p>
          <a:p>
            <a:r>
              <a:rPr lang="en-US" dirty="0"/>
              <a:t>An </a:t>
            </a:r>
            <a:r>
              <a:rPr lang="en-US" dirty="0">
                <a:solidFill>
                  <a:srgbClr val="FF0000"/>
                </a:solidFill>
              </a:rPr>
              <a:t>algorithm</a:t>
            </a:r>
            <a:r>
              <a:rPr lang="en-US" dirty="0"/>
              <a:t> </a:t>
            </a:r>
            <a:r>
              <a:rPr lang="en-US" i="1" dirty="0"/>
              <a:t>describes</a:t>
            </a:r>
            <a:r>
              <a:rPr lang="en-US" dirty="0"/>
              <a:t> a computational procedure that satisfies/solves a computational problem</a:t>
            </a:r>
          </a:p>
          <a:p>
            <a:r>
              <a:rPr lang="en-US" dirty="0"/>
              <a:t>An </a:t>
            </a:r>
            <a:r>
              <a:rPr lang="en-US" dirty="0">
                <a:solidFill>
                  <a:srgbClr val="FF0000"/>
                </a:solidFill>
              </a:rPr>
              <a:t>implementation</a:t>
            </a:r>
            <a:r>
              <a:rPr lang="en-US" dirty="0"/>
              <a:t> is an algorithm written out in a programming language (unambiguous, executable)</a:t>
            </a:r>
          </a:p>
          <a:p>
            <a:pPr lvl="2"/>
            <a:endParaRPr lang="en-US" dirty="0"/>
          </a:p>
          <a:p>
            <a:r>
              <a:rPr lang="en-US" dirty="0"/>
              <a:t>Properties of algorithms:</a:t>
            </a:r>
          </a:p>
          <a:p>
            <a:pPr lvl="1"/>
            <a:r>
              <a:rPr lang="en-US" dirty="0"/>
              <a:t>Can be combined to make new algorithms</a:t>
            </a:r>
          </a:p>
          <a:p>
            <a:pPr lvl="2"/>
            <a:r>
              <a:rPr lang="en-US" dirty="0"/>
              <a:t>Knowledge of existing algorithms &amp; correctness help</a:t>
            </a:r>
          </a:p>
          <a:p>
            <a:pPr lvl="1"/>
            <a:r>
              <a:rPr lang="en-US" dirty="0"/>
              <a:t>There are many algorithms to solve the same computational problem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D38DE-3B86-4E89-A233-68A8AFADF7C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357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Lego Family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SzPct val="100000"/>
              <a:buFont typeface="+mj-lt"/>
              <a:buAutoNum type="arabicParenR"/>
            </a:pPr>
            <a:r>
              <a:rPr lang="en-US" dirty="0"/>
              <a:t>Create an abstracted family/group of characters</a:t>
            </a:r>
          </a:p>
          <a:p>
            <a:pPr lvl="1"/>
            <a:r>
              <a:rPr lang="en-US" dirty="0"/>
              <a:t>Can’t use the Simpsons or Teenage Mutant Ninja Turtles</a:t>
            </a:r>
          </a:p>
          <a:p>
            <a:pPr lvl="1"/>
            <a:r>
              <a:rPr lang="en-US" dirty="0"/>
              <a:t>Be careful with level of detail vs. time you want to spend</a:t>
            </a:r>
          </a:p>
          <a:p>
            <a:pPr marL="514350" indent="-514350">
              <a:buSzPct val="100000"/>
              <a:buFont typeface="+mj-lt"/>
              <a:buAutoNum type="arabicParenR"/>
            </a:pPr>
            <a:r>
              <a:rPr lang="en-US" dirty="0"/>
              <a:t>Add motion to get them to come together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D38DE-3B86-4E89-A233-68A8AFADF7C9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680" y="3291840"/>
            <a:ext cx="5120640" cy="3413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265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</a:t>
            </a:r>
            <a:r>
              <a:rPr lang="en-US" dirty="0">
                <a:solidFill>
                  <a:srgbClr val="FF0000"/>
                </a:solidFill>
              </a:rPr>
              <a:t>algorithm </a:t>
            </a:r>
            <a:r>
              <a:rPr lang="en-US" dirty="0"/>
              <a:t>is “a</a:t>
            </a:r>
            <a:r>
              <a:rPr lang="en" dirty="0"/>
              <a:t>ny </a:t>
            </a:r>
            <a:r>
              <a:rPr lang="en" i="1" dirty="0"/>
              <a:t>well-defined</a:t>
            </a:r>
            <a:r>
              <a:rPr lang="en" dirty="0"/>
              <a:t> computational procedure that takes some value, or set of values, as input and produces some value, or set of values, as output.”</a:t>
            </a:r>
            <a:br>
              <a:rPr lang="en" dirty="0"/>
            </a:br>
            <a:br>
              <a:rPr lang="en" dirty="0"/>
            </a:br>
            <a:r>
              <a:rPr lang="en" dirty="0"/>
              <a:t>“An algorithm is thus a </a:t>
            </a:r>
            <a:r>
              <a:rPr lang="en" i="1" dirty="0"/>
              <a:t>sequence of computational steps</a:t>
            </a:r>
            <a:r>
              <a:rPr lang="en" dirty="0"/>
              <a:t> that transform the input into the output.”</a:t>
            </a:r>
          </a:p>
          <a:p>
            <a:pPr lvl="2"/>
            <a:endParaRPr lang="en" dirty="0"/>
          </a:p>
          <a:p>
            <a:pPr lvl="1"/>
            <a:r>
              <a:rPr lang="en" dirty="0"/>
              <a:t>From textbook </a:t>
            </a:r>
            <a:r>
              <a:rPr lang="en" i="1" dirty="0"/>
              <a:t>Introduction to Algorithms</a:t>
            </a:r>
            <a:r>
              <a:rPr lang="en" dirty="0"/>
              <a:t> (</a:t>
            </a:r>
            <a:r>
              <a:rPr lang="en" dirty="0">
                <a:hlinkClick r:id="rId3"/>
              </a:rPr>
              <a:t>link</a:t>
            </a:r>
            <a:r>
              <a:rPr lang="en" dirty="0"/>
              <a:t>)</a:t>
            </a:r>
          </a:p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D38DE-3B86-4E89-A233-68A8AFADF7C9}" type="slidenum">
              <a:rPr lang="en-US" smtClean="0"/>
              <a:t>4</a:t>
            </a:fld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2616909" y="5519850"/>
            <a:ext cx="3886200" cy="814275"/>
            <a:chOff x="1463040" y="3620965"/>
            <a:chExt cx="3886200" cy="814275"/>
          </a:xfrm>
        </p:grpSpPr>
        <p:sp>
          <p:nvSpPr>
            <p:cNvPr id="5" name="Shape 59"/>
            <p:cNvSpPr/>
            <p:nvPr/>
          </p:nvSpPr>
          <p:spPr>
            <a:xfrm>
              <a:off x="2327200" y="3620965"/>
              <a:ext cx="2194560" cy="814275"/>
            </a:xfrm>
            <a:prstGeom prst="rect">
              <a:avLst/>
            </a:prstGeom>
            <a:noFill/>
            <a:ln w="25400" cap="flat" cmpd="sng">
              <a:solidFill>
                <a:srgbClr val="4B2A8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pPr algn="ctr"/>
              <a:r>
                <a:rPr lang="en" sz="2400" dirty="0">
                  <a:solidFill>
                    <a:schemeClr val="tx1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Algorithm</a:t>
              </a:r>
            </a:p>
            <a:p>
              <a:pPr algn="ctr"/>
              <a:r>
                <a:rPr lang="en" sz="1400" dirty="0">
                  <a:solidFill>
                    <a:schemeClr val="tx1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(well-defined computational procedure)</a:t>
              </a:r>
            </a:p>
          </p:txBody>
        </p:sp>
        <p:cxnSp>
          <p:nvCxnSpPr>
            <p:cNvPr id="6" name="Shape 60"/>
            <p:cNvCxnSpPr/>
            <p:nvPr/>
          </p:nvCxnSpPr>
          <p:spPr>
            <a:xfrm>
              <a:off x="1463040" y="4023360"/>
              <a:ext cx="847126" cy="0"/>
            </a:xfrm>
            <a:prstGeom prst="straightConnector1">
              <a:avLst/>
            </a:prstGeom>
            <a:noFill/>
            <a:ln w="25400" cap="flat" cmpd="sng">
              <a:solidFill>
                <a:srgbClr val="4B2A85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cxnSp>
          <p:nvCxnSpPr>
            <p:cNvPr id="7" name="Shape 61"/>
            <p:cNvCxnSpPr/>
            <p:nvPr/>
          </p:nvCxnSpPr>
          <p:spPr>
            <a:xfrm>
              <a:off x="4526280" y="4023360"/>
              <a:ext cx="822960" cy="0"/>
            </a:xfrm>
            <a:prstGeom prst="straightConnector1">
              <a:avLst/>
            </a:prstGeom>
            <a:noFill/>
            <a:ln w="25400" cap="flat" cmpd="sng">
              <a:solidFill>
                <a:srgbClr val="4B2A85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sp>
          <p:nvSpPr>
            <p:cNvPr id="8" name="Shape 62"/>
            <p:cNvSpPr txBox="1"/>
            <p:nvPr/>
          </p:nvSpPr>
          <p:spPr>
            <a:xfrm>
              <a:off x="1463040" y="3770395"/>
              <a:ext cx="822960" cy="230399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 anchorCtr="0">
              <a:noAutofit/>
            </a:bodyPr>
            <a:lstStyle/>
            <a:p>
              <a:pPr algn="ctr"/>
              <a:r>
                <a:rPr lang="en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Inputs</a:t>
              </a:r>
            </a:p>
          </p:txBody>
        </p:sp>
        <p:sp>
          <p:nvSpPr>
            <p:cNvPr id="9" name="Shape 63"/>
            <p:cNvSpPr txBox="1"/>
            <p:nvPr/>
          </p:nvSpPr>
          <p:spPr>
            <a:xfrm>
              <a:off x="4526280" y="3770395"/>
              <a:ext cx="822960" cy="230399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 anchorCtr="0">
              <a:noAutofit/>
            </a:bodyPr>
            <a:lstStyle/>
            <a:p>
              <a:pPr algn="ctr"/>
              <a:r>
                <a:rPr lang="en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Outputs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70806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Computational Problems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Can think of an algorithm as a tool for solving a </a:t>
                </a:r>
                <a:r>
                  <a:rPr lang="en-US" dirty="0">
                    <a:solidFill>
                      <a:srgbClr val="FF0000"/>
                    </a:solidFill>
                  </a:rPr>
                  <a:t>computational problem</a:t>
                </a:r>
              </a:p>
              <a:p>
                <a:pPr lvl="1"/>
                <a:r>
                  <a:rPr lang="en-US" dirty="0"/>
                  <a:t>The </a:t>
                </a:r>
                <a:r>
                  <a:rPr lang="en" dirty="0"/>
                  <a:t>problem statement specifies desired input/output (I/O) relationship</a:t>
                </a:r>
              </a:p>
              <a:p>
                <a:pPr lvl="1"/>
                <a:r>
                  <a:rPr lang="en-US" dirty="0"/>
                  <a:t>The a</a:t>
                </a:r>
                <a:r>
                  <a:rPr lang="en" dirty="0"/>
                  <a:t>lgorithm describes a specific computational </a:t>
                </a:r>
                <a:r>
                  <a:rPr lang="en" i="1" dirty="0"/>
                  <a:t>procedure</a:t>
                </a:r>
                <a:r>
                  <a:rPr lang="en" dirty="0"/>
                  <a:t> that gives you the desired input/output (I/O) relationship</a:t>
                </a:r>
              </a:p>
              <a:p>
                <a:pPr lvl="2"/>
                <a:endParaRPr lang="en-US" dirty="0"/>
              </a:p>
              <a:p>
                <a:r>
                  <a:rPr lang="en-US" u="sng" dirty="0"/>
                  <a:t>Example</a:t>
                </a:r>
                <a:r>
                  <a:rPr lang="en-US" dirty="0"/>
                  <a:t>:  Sorting is a computational problem</a:t>
                </a:r>
              </a:p>
              <a:p>
                <a:pPr lvl="1"/>
                <a:r>
                  <a:rPr lang="en-US" dirty="0"/>
                  <a:t>Problem statement:  Given a sequence of numbers, put them in order</a:t>
                </a:r>
              </a:p>
              <a:p>
                <a:pPr lvl="1"/>
                <a:r>
                  <a:rPr lang="en-US" dirty="0"/>
                  <a:t>Example I/O:  </a:t>
                </a:r>
                <a:r>
                  <a:rPr lang="en" dirty="0"/>
                  <a:t>[1, 9, 3, 6, 2] </a:t>
                </a:r>
                <a14:m>
                  <m:oMath xmlns:m="http://schemas.openxmlformats.org/officeDocument/2006/math">
                    <m:r>
                      <a:rPr lang="e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" dirty="0"/>
                  <a:t> [1, 2, 3, 6, 9]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291" t="-1103" r="-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D38DE-3B86-4E89-A233-68A8AFADF7C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067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Early Algorithms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concept of algorithms pre-dates computers</a:t>
            </a:r>
          </a:p>
          <a:p>
            <a:pPr lvl="1"/>
            <a:r>
              <a:rPr lang="en-US" dirty="0"/>
              <a:t>Dances, ceremonies, recipes, and building instructions are all </a:t>
            </a:r>
            <a:r>
              <a:rPr lang="en-US" i="1" dirty="0"/>
              <a:t>conceptually similar</a:t>
            </a:r>
            <a:r>
              <a:rPr lang="en-US" dirty="0"/>
              <a:t> to algorithms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Mathematical algorithms go way back:</a:t>
            </a:r>
          </a:p>
          <a:p>
            <a:pPr lvl="2"/>
            <a:r>
              <a:rPr lang="en-US" dirty="0"/>
              <a:t>Babylonians defined many fundamental procedures ~3600 years ago, more formal algorithms in Ancient Greece</a:t>
            </a:r>
          </a:p>
          <a:p>
            <a:pPr lvl="2"/>
            <a:r>
              <a:rPr lang="en" dirty="0">
                <a:hlinkClick r:id="rId3"/>
              </a:rPr>
              <a:t>Al-Khwarizmi</a:t>
            </a:r>
            <a:r>
              <a:rPr lang="en" dirty="0"/>
              <a:t> laid out many algorithms for computation using decimal numbers</a:t>
            </a:r>
          </a:p>
          <a:p>
            <a:pPr lvl="2"/>
            <a:r>
              <a:rPr lang="en" dirty="0"/>
              <a:t>You implicitly use hundreds of numerical algorithms!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Nature runs algorithms (</a:t>
            </a:r>
            <a:r>
              <a:rPr lang="en-US" i="1" dirty="0"/>
              <a:t>e.g.</a:t>
            </a:r>
            <a:r>
              <a:rPr lang="en-US" dirty="0"/>
              <a:t> genes and development)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D38DE-3B86-4E89-A233-68A8AFADF7C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00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Algorithms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Algorithms can be combined to make new algorithms </a:t>
            </a:r>
          </a:p>
          <a:p>
            <a:pPr lvl="1"/>
            <a:r>
              <a:rPr lang="en-US" sz="2200" dirty="0"/>
              <a:t>It helps to know standard algorithms</a:t>
            </a:r>
          </a:p>
          <a:p>
            <a:pPr lvl="1"/>
            <a:r>
              <a:rPr lang="en-US" sz="2200" dirty="0"/>
              <a:t>Building from correct algorithms helps ensure correctness</a:t>
            </a:r>
          </a:p>
          <a:p>
            <a:pPr lvl="2"/>
            <a:endParaRPr lang="en-US" dirty="0"/>
          </a:p>
          <a:p>
            <a:r>
              <a:rPr lang="en-US" dirty="0"/>
              <a:t>There are many algorithms to solve the same computational problem</a:t>
            </a:r>
          </a:p>
          <a:p>
            <a:pPr lvl="2"/>
            <a:endParaRPr lang="en-US" dirty="0"/>
          </a:p>
          <a:p>
            <a:r>
              <a:rPr lang="en-US" dirty="0"/>
              <a:t>Developing a new algorithm to solve a problem can lead to insight about the problem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D38DE-3B86-4E89-A233-68A8AFADF7C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9366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Algorithms You’ve Seen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Create a </a:t>
            </a:r>
            <a:r>
              <a:rPr lang="en-US" dirty="0" err="1"/>
              <a:t>Taijitu</a:t>
            </a:r>
            <a:r>
              <a:rPr lang="en-US" dirty="0"/>
              <a:t> from rectangles and ellipses</a:t>
            </a:r>
          </a:p>
          <a:p>
            <a:pPr lvl="2"/>
            <a:endParaRPr lang="en-US" dirty="0"/>
          </a:p>
          <a:p>
            <a:r>
              <a:rPr lang="en-US" dirty="0"/>
              <a:t>Converting a binary number to decimal</a:t>
            </a:r>
          </a:p>
          <a:p>
            <a:pPr lvl="2"/>
            <a:endParaRPr lang="en-US" dirty="0"/>
          </a:p>
          <a:p>
            <a:r>
              <a:rPr lang="en-US" dirty="0"/>
              <a:t>Make a character move into place on the screen</a:t>
            </a:r>
          </a:p>
          <a:p>
            <a:pPr lvl="2"/>
            <a:endParaRPr lang="en-US" dirty="0"/>
          </a:p>
          <a:p>
            <a:r>
              <a:rPr lang="en-US" dirty="0"/>
              <a:t>… and many more!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D38DE-3B86-4E89-A233-68A8AFADF7C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9585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Algorithm You’ve Seen Before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Multiplying two numbers: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Another multiplication algorithm?</a:t>
            </a:r>
          </a:p>
          <a:p>
            <a:pPr lvl="1"/>
            <a:r>
              <a:rPr lang="en-US" dirty="0"/>
              <a:t>Common core “box” method: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D38DE-3B86-4E89-A233-68A8AFADF7C9}" type="slidenum">
              <a:rPr lang="en-US" smtClean="0"/>
              <a:t>9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658886" y="1471998"/>
            <a:ext cx="944489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50000"/>
              </a:lnSpc>
            </a:pPr>
            <a:r>
              <a:rPr lang="en-US" sz="40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endParaRPr lang="en-US" sz="2800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36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23</a:t>
            </a:r>
          </a:p>
          <a:p>
            <a:r>
              <a:rPr lang="en-US" sz="3600" u="sng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 7</a:t>
            </a:r>
          </a:p>
          <a:p>
            <a:r>
              <a:rPr lang="en-US" sz="36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161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5852160" y="4206240"/>
            <a:ext cx="2588029" cy="1913416"/>
            <a:chOff x="4009505" y="3121142"/>
            <a:chExt cx="2588029" cy="1913416"/>
          </a:xfrm>
        </p:grpSpPr>
        <p:sp>
          <p:nvSpPr>
            <p:cNvPr id="6" name="Rectangle 5"/>
            <p:cNvSpPr/>
            <p:nvPr/>
          </p:nvSpPr>
          <p:spPr>
            <a:xfrm>
              <a:off x="4389120" y="3657600"/>
              <a:ext cx="914400" cy="54864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  <a:latin typeface="Consolas" panose="020B0609020204030204" pitchFamily="49" charset="0"/>
                </a:rPr>
                <a:t>140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5303520" y="3657600"/>
              <a:ext cx="914400" cy="54864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  <a:latin typeface="Consolas" panose="020B0609020204030204" pitchFamily="49" charset="0"/>
                </a:rPr>
                <a:t>21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389120" y="3121142"/>
              <a:ext cx="1828800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20</a:t>
              </a:r>
              <a:r>
                <a:rPr lang="en-US" sz="1400" dirty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en-US" sz="3600" dirty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+</a:t>
              </a:r>
              <a:r>
                <a:rPr lang="en-US" sz="1400" dirty="0">
                  <a:latin typeface="Consolas" panose="020B0609020204030204" pitchFamily="49" charset="0"/>
                  <a:cs typeface="Consolas" panose="020B0609020204030204" pitchFamily="49" charset="0"/>
                </a:rPr>
                <a:t>  </a:t>
              </a:r>
              <a:r>
                <a:rPr lang="en-US" sz="3600" dirty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3</a:t>
              </a:r>
              <a:r>
                <a:rPr lang="en-US" sz="2400" dirty="0">
                  <a:solidFill>
                    <a:schemeClr val="bg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_</a:t>
              </a:r>
              <a:endParaRPr lang="en-US" sz="28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023360" y="3657600"/>
              <a:ext cx="365760" cy="54864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7</a:t>
              </a:r>
              <a:endParaRPr lang="en-US" sz="3600" dirty="0">
                <a:solidFill>
                  <a:srgbClr val="141414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009505" y="4480560"/>
              <a:ext cx="2588029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3600" dirty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140+21=161</a:t>
              </a:r>
              <a:endParaRPr lang="en-US" sz="3600" dirty="0">
                <a:solidFill>
                  <a:srgbClr val="141414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3578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UWTheme-120-Wi19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000" smtClean="0">
            <a:solidFill>
              <a:srgbClr val="C00000"/>
            </a:solidFill>
            <a:latin typeface="Calibri" charset="0"/>
            <a:ea typeface="Calibri" charset="0"/>
            <a:cs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WTheme-120-Wi19" id="{C50F3396-D7F3-4338-9BB4-75A820C6FB58}" vid="{2CA01196-D5BA-4104-9C63-25FAC9B7530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UWTheme-120-Wi19</Template>
  <TotalTime>6226</TotalTime>
  <Words>2263</Words>
  <Application>Microsoft Office PowerPoint</Application>
  <PresentationFormat>On-screen Show (4:3)</PresentationFormat>
  <Paragraphs>312</Paragraphs>
  <Slides>25</Slides>
  <Notes>22</Notes>
  <HiddenSlides>1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UWTheme-120-Wi19</vt:lpstr>
      <vt:lpstr>Algorithms CSE 120 Winter 2020</vt:lpstr>
      <vt:lpstr>Administrivia</vt:lpstr>
      <vt:lpstr>Lego Family</vt:lpstr>
      <vt:lpstr>Definition</vt:lpstr>
      <vt:lpstr>Computational Problems</vt:lpstr>
      <vt:lpstr>Early Algorithms</vt:lpstr>
      <vt:lpstr>Properties of Algorithms</vt:lpstr>
      <vt:lpstr>Algorithms You’ve Seen</vt:lpstr>
      <vt:lpstr>An Algorithm You’ve Seen Before</vt:lpstr>
      <vt:lpstr>More Famous Algorithms</vt:lpstr>
      <vt:lpstr>Peanut Butter Jelly Time!</vt:lpstr>
      <vt:lpstr>Be Specific!</vt:lpstr>
      <vt:lpstr>Ways to Express Algorithms</vt:lpstr>
      <vt:lpstr>Google Query</vt:lpstr>
      <vt:lpstr>Specifying Algorithms Practice</vt:lpstr>
      <vt:lpstr>1)  Search an Unordered List</vt:lpstr>
      <vt:lpstr>2)  Sort an Unordered List (version 1)</vt:lpstr>
      <vt:lpstr>3)  Find the Smallest Number in a List</vt:lpstr>
      <vt:lpstr>4)  Sort an Unordered List (version 2)</vt:lpstr>
      <vt:lpstr>5)  Find Median of a List </vt:lpstr>
      <vt:lpstr>Sorting</vt:lpstr>
      <vt:lpstr>Implementations</vt:lpstr>
      <vt:lpstr>Which Language to Use?</vt:lpstr>
      <vt:lpstr>Conceptual Question</vt:lpstr>
      <vt:lpstr>Summary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Algorithms CSE 120 Spring 2017</dc:title>
  <dc:creator>Justin Hsia</dc:creator>
  <cp:lastModifiedBy>Sam S Wolfson</cp:lastModifiedBy>
  <cp:revision>101</cp:revision>
  <cp:lastPrinted>2017-04-14T01:04:19Z</cp:lastPrinted>
  <dcterms:created xsi:type="dcterms:W3CDTF">2017-04-12T21:54:07Z</dcterms:created>
  <dcterms:modified xsi:type="dcterms:W3CDTF">2020-01-17T23:43:43Z</dcterms:modified>
</cp:coreProperties>
</file>