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82" r:id="rId22"/>
    <p:sldId id="279" r:id="rId23"/>
    <p:sldId id="280" r:id="rId24"/>
    <p:sldId id="281" r:id="rId25"/>
    <p:sldId id="285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0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19:52:41.0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21347 9919 120 0,'-12'19'46'0,"12"-9"-24"0,0-2-13 0,0-8 14 0,0 0 0 15,3 3 3-15,-3-3 3 16,0 0 2 0,3-5-5-16,0-6-2 0,0-5-15 31,3-5-6-31,0-8 7 16,0-3 4-16,0 0-6 0,3 3-4 0,-1 8-3 0,-2 5 1 31,3 6-1-31,0 7-1 15,3 14 1-15,-3 10-1 16,3 11 4-16,0 18 2 16,0 3 0-16,-3 10 1 15,0 1-4-15,-3-9 0 16,3-4-3-16,-1-6-1 16,1-6 1-16,-3-7 0 15,0-8-29-15,0-6-10 16,-3-7-36-1,-3-6-59-15,0-5 30 0</inkml:trace>
  <inkml:trace contextRef="#ctx0" brushRef="#br0" timeOffset="168.6472">21275 10462 260 0,'-23'2'96'0,"23"-2"-52"0,0-2-51 15,17-6 14 1,16-6-3-16,15-4-2 15,14-1 1-15,1 4-1 16,8 1 1-16,4 6 0 0,5 3-4 16,-6 2-1-16,-11 3-112 15</inkml:trace>
  <inkml:trace contextRef="#ctx0" brushRef="#br0" timeOffset="20885.2438">21528 11202 272 0,'-12'16'101'0,"9"16"-54"0,0 32-53 15,3-27 19-15,-2 13-10 16,-1 3 0-16,-6 2-1 16,3 1-2-16,0-6 1 31,3-7-1-31,9-9 0 0,3-10-38 15,0-14-16-15,5-18-55 16</inkml:trace>
  <inkml:trace contextRef="#ctx0" brushRef="#br0" timeOffset="21053.0089">21746 11234 284 0,'-15'29'107'0,"15"11"-58"0,-3 37-59 0,0-38 16 15,0 9-6-15,-3 5 2 16,0 0-1-16,0-8 2 16,3-5-2-16,0-11-12 0,3-8-4 0,0-11-75 15,-3-15-61 1,-12-21 49 0</inkml:trace>
  <inkml:trace contextRef="#ctx0" brushRef="#br0" timeOffset="21291.4465">21216 11245 336 0,'-21'-13'126'0,"24"2"-68"0,15-10-72 15,-3 10 17-15,20-5-6 16,19 0 3-16,20 3-1 16,10 8-2-16,17 8 2 15,6 10 0-15,-6 11 1 0,1 5-3 16,5-5 2-16,0-9-65 15,-6-12-30-15,-9-32-23 16</inkml:trace>
  <inkml:trace contextRef="#ctx0" brushRef="#br0" timeOffset="27672.5297">21954 9417 304 0,'-27'-3'115'0,"21"11"-62"0,-6 21-64 0,3 0 16 15,-17 29-6-15,-16 22 2 16,-9 31 4-16,-17 13 4 15,-18 19-4-15,-10 10 4 0,10-10 3 16,9-10-6-16,11-14-1 0,16-24-23 16,14-16-10-16,18-15-110 15</inkml:trace>
  <inkml:trace contextRef="#ctx0" brushRef="#br0" timeOffset="27957.2143">22162 10935 228 0,'-15'-61'88'0,"4"59"-48"0,-1 2-40 0,3 8 18 15,-3 10-6-15,-12 25 3 16,-18 12 20-16,-23 30 10 16,-16 23-23-16,-14 14 6 0,-12 16 0 15,3-9-15-15,15-15-7 16,17-27-7-16,16-15-2 16,23-19-56-16,18-14-22 15</inkml:trace>
  <inkml:trace contextRef="#ctx0" brushRef="#br0" timeOffset="28324.2117">22174 11509 360 0,'-29'-21'134'0,"31"11"-72"0,10-25-77 16,0 17 21-16,15-3-13 15,9-3 2-15,2 13-2 16,13 9 0-16,-6 17 4 0,-10 20-1 0,-14 10 0 16,-9 13-6-1,-15 8-4-15,-18 6 10 0,-5-6 6 16,-4-8 4-16,3-13 2 15,9-5 9-15,3-14 4 16,9-5-7-16,9-8-3 16,9-5-9-16,6-5-1 15,18-6-19-15,8-5-8 16,10-15-46-16,6-6-21 16,5-6-28-1</inkml:trace>
  <inkml:trace contextRef="#ctx0" brushRef="#br0" timeOffset="28450.3637">22850 11766 328 0,'-24'16'123'0,"18"-8"-66"0,0-3-66 0,6 0 18 31,0-2-20-31,-3 0-67 16,12-3-20-16,6-6-16 0,6-9-6 16</inkml:trace>
  <inkml:trace contextRef="#ctx0" brushRef="#br0" timeOffset="28674.1256">22942 11454 360 0,'-33'-8'134'0,"22"5"-72"0,5-2-72 0,6 5 20 0,6-5-15 31,5-6-1-31,4 0 3 16,12-2 3-16,3-5 1 15,9 2-7-15,5 0-4 0,4 5-3 16,-6 9-2-16,-4 7 8 15,-8 11 3-15,-12 13 6 0,-9 13 3 16,-6 6-4-16,-3 2-1 16,0 3 0-16,-3-3 0 15,3-2-16-15,0-3-6 16,-3-8-91 0</inkml:trace>
  <inkml:trace contextRef="#ctx0" brushRef="#br0" timeOffset="28830.3481">23094 11597 368 0,'-24'-6'137'0,"21"6"-74"0,6 0-73 0,21 0 0 0,12-5 1 15,11-3 3-15,10-2 7 16,8-6 0-16,4-3-60 0,-1-10-27 0,16-13-45 16</inkml:trace>
  <inkml:trace contextRef="#ctx0" brushRef="#br0" timeOffset="29338.446">22606 9798 252 0,'-30'-24'93'0,"30"21"-50"0,0-8-39 0,9 9 21 16,6-6-16-16,12 0-5 0,17 3-5 16,4 10 0-16,6 11 1 15,-7 5-3-15,-11 19 0 0,-15 21 4 16,-18 10 1-16,-18 8-16 0,-12-15-5 15,-6-9 11 1,4-10 8-16,2-10 30 16,33-19 24-1,12-8-16-15,20-8-20 16,19-8-9-16,20-3-12 16,10 1-2-16,8-1-141 15</inkml:trace>
  <inkml:trace contextRef="#ctx0" brushRef="#br0" timeOffset="34797.2909">23508 10933 152 0,'-3'-24'57'0,"3"24"-30"0,0 2-32 0,-12 22 69 15,-9 11-17-15,-15 7-4 16,-14 11-5-16,-25 18-22 16,-23 30 6-16,-33 15 2 15,-12 27-1 1,-9-5 0-16,4-22 1 0,29-13 2 0,29-23-14 15,28-22-5-15,17-16-44 16,30-15-20-16,3-6-84 16,39-24-49-16,12-15 85 15</inkml:trace>
  <inkml:trace contextRef="#ctx0" brushRef="#br0" timeOffset="35181.8969">23740 11586 340 0,'-54'8'129'0,"42"-8"-70"0,7 0-69 15,13 0 20-15,4 3-13 16,15-3 2-16,3 2 3 15,6 1-1-15,8 2-3 0,4-2 1 16,8 0-21-16,-2-1-8 16,6-4-45-16,-7-4-18 15,-2-2-16 1</inkml:trace>
  <inkml:trace contextRef="#ctx0" brushRef="#br0" timeOffset="35449.2531">24154 11353 300 0,'-30'-10'112'0,"33"10"-60"0,3 0-63 0,3 0 16 0,6 2-11 15,5-2 1-15,10 0-2 16,9 0 0-16,3-2 4 16,8-1-28-16,1 0-8 0,-4 1 6 15,-5-1 6-15,-9 3 16 16,-12 3 7-16,-3 2 33 0,-12 11 16 15,-12 10-7-15,-12 14-2 16,-3 5-17-16,0 5-4 0,0 6-7 31,6-1-3-31,0 4 0 16,4-6-1-16,2-8-16 0,9-8-6 0,9-8-71 16</inkml:trace>
  <inkml:trace contextRef="#ctx0" brushRef="#br0" timeOffset="35629.5877">24338 11610 416 0,'-12'-5'154'0,"12"5"-84"0,12-3-90 0,3 6 20 16,18-3-7-16,17-3 3 15,10 0-4-15,5-5-2 16,13-5 6-16,2-3-65 0,4-5-27 15,-4-16-47 1</inkml:trace>
  <inkml:trace contextRef="#ctx0" brushRef="#br0" timeOffset="36003.2632">23305 9411 328 0,'-50'-2'123'0,"29"12"-66"0,-24 35-69 0,21-13 18 16,-8 26-5-16,-19 6 1 15,1 7 0-15,-1 3-2 16,0-5 1-16,19-3-1 0,5-10 0 15,15-11-75-15,21-8-32 16</inkml:trace>
  <inkml:trace contextRef="#ctx0" brushRef="#br0" timeOffset="36467.5649">24014 9729 264 0,'-24'-21'101'0,"30"15"-54"0,12-7-55 0,3 2 16 15,8-4-13-15,13 1 1 16,9 6-3-16,-1 8 2 16,-5 11 3-16,-9 8 1 0,-7 4 1 15,-23 12 2-15,-12 2 3 16,-6 0 0-16,-5-3 0 15,14 1-8-15,3-1 0 16,12-2-1-16,8 2 2 16,1 3 1-16,0 0 1 0,-6-2 15 0,-12 2 7 15,-21 0 14-15,-15 0 5 16,-14 0-25-16,-4-3-8 16,9-5-85-1,19-5-37-15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00:38.3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19939 9088 184 0,'-6'-26'68'0,"6"23"-36"0,0 3-33 0,0 0 12 0,0 8-1 15,0 13 1-15,0 22 1 16,-3-1 2-1,0 16-7-15,0 1-4 0,0 1 0 16,0 12 2-16,3-11 2 16,0-8-3-16,3-8-3 15,3-8-47-15,6-14-19 16,0-9-24 0</inkml:trace>
  <inkml:trace contextRef="#ctx0" brushRef="#br0" timeOffset="425.8594">19463 10425 260 0,'-15'-3'96'0,"15"3"-52"0,6 0-56 0,0 0 15 16,6 0-5-16,5-3 1 16,4 1 3-16,12-1 1 15,3 0-1-15,2 1-15 0,-2 2-6 16,6-3-61-16,2-2-51 15,-5-3 43-15</inkml:trace>
  <inkml:trace contextRef="#ctx0" brushRef="#br0" timeOffset="709.5968">19793 10268 280 0,'-9'0'107'0,"15"0"-58"0,18-2-62 16,-9 2 17-16,3-8-17 0,5-3-4 15,10-2-11-15,6-3-5 16,5 3 18-16,1 0-17 0,-6 2-3 16,-6 6 8-16,-10 8 3 15,-8 7 22-15,-9 14 11 16,-15 10 23-16,-12 11 12 16,-2 14-14-16,-1-1-5 15,0-3-15-15,0 1-4 16,3-6-2-16,4-8 0 15,2-7-35-15,3-9-17 16</inkml:trace>
  <inkml:trace contextRef="#ctx0" brushRef="#br0" timeOffset="837.9128">19841 10446 288 0,'3'-3'107'0,"14"0"-58"0,10 3-57 0,-6 0 16 0,9 3-13 0,17 0 1 15,7-3-51-15,6-3-21 16,5-2-27-16,-5-6-12 31</inkml:trace>
  <inkml:trace contextRef="#ctx0" brushRef="#br0" timeOffset="60260.4807">20475 8353 136 0,'0'-13'52'0,"3"13"-28"0,-3-6-19 0,0 6 13 16,3 3-1-16,3 5-1 15,0 10 3-15,-1 25 2 16,4 39-11-16,0 37-1 0,6 50-2 16,-3 32-1-16,-3 35 1 15,-12 18 5-15,-6 8 4 16,0 0 3-16,0-24 1 15,0-24-7-15,0-23 0 0,0-33-6 16,4-25-2-16,2-22-2 16,3-27-3-16,0-20-26 15,3-16-12-15,8-25-72 16,7-20-37 0,0-29 67-16</inkml:trace>
  <inkml:trace contextRef="#ctx0" brushRef="#br0" timeOffset="60688.5309">21320 8948 192 0,'-12'13'71'0,"9"-5"-38"0,3 19-41 16,0-3 12-16,0 26-2 16,0 21 3-16,-3 6 0 15,0 2 2-15,-3 6-4 16,3-11-2-16,3-10 2 0,3-9-35 15,6-18-13-15,0-18-33 16</inkml:trace>
  <inkml:trace contextRef="#ctx0" brushRef="#br0" timeOffset="61523.5953">20909 10091 220 0,'-12'-21'82'0,"12"18"-44"0,6-10-47 0,0 11 12 16,3-4-9-16,9 4 1 0,6 2 3 0,3 0 1 15,-1 8 1-15,1 5 2 0,-6 5 1 16,-6 9 1-16,-9 10 2 16,-12 2 3-1,-15 6 5-15,-3-2 9 16,-3-6 6-16,1-5 2 0,2-6 1 15,6-5-13-15,6-5-4 0,6-3-16 16,9-2-4-16,9-3 0 16,15 0 0-16,6 0 3 15,5-3 1-15,13 0-50 16,-4-2-23-16,4-8-46 16</inkml:trace>
  <inkml:trace contextRef="#ctx0" brushRef="#br0" timeOffset="61677.8244">21353 10366 280 0,'-30'3'104'0,"30"0"-56"0,0-3-63 0,0 0 16 16,3 2-23-16,3 1-5 15,3 0-37-15,3-3-16 16,9-6-2-16,5-2-1 15</inkml:trace>
  <inkml:trace contextRef="#ctx0" brushRef="#br0" timeOffset="61928.2424">21463 10044 312 0,'-51'-16'115'0,"45"16"-62"0,6 0-62 15,12-3 0-15,6 0-1 16,6-2 4-16,6-5 4 0,2-1 2 15,7 0-11 1,-3 3-5-16,-3 6-1 0,-7 4 0 16,-5 9 10-1,-9 21 3-15,-6 5 10 16,-6 18 4-16,-6 1-1 16,-6 2 0-16,0 3-5 15,3-3-1-15,3-10-1 16,0-8-2-16,3-9-46 0</inkml:trace>
  <inkml:trace contextRef="#ctx0" brushRef="#br0" timeOffset="62068.0817">21543 10120 336 0,'-27'-5'126'0,"19"5"-68"0,5-3-72 0,8 3 19 15,10 3-9-15,6 0-1 16,12 2-1-16,3 0 1 0,11-2-87 15,13-6-38-15</inkml:trace>
  <inkml:trace contextRef="#ctx0" brushRef="#br0" timeOffset="68816.906">21814 8893 132 0,'-6'0'52'0,"-6"5"-28"0,-3 13-15 15,3-4 14-15,-8 7 0 16,-16 13 1-16,-21 19 6 16,-17 13 4-16,-6 8-18 15,-7-5 4-15,4-3 1 0,8-7-14 16,13-12-3-16,11-12-32 0,25-9-14 15,17-7-64 1</inkml:trace>
  <inkml:trace contextRef="#ctx0" brushRef="#br0" timeOffset="69144.0523">21826 9673 180 0,'-15'8'68'0,"0"5"-36"0,-9 14-20 0,10-1 19 15,-19 14 1-15,-24 23 4 16,-23 25-7-16,-15 20-3 16,-15 11-14-1,-7-2-5-15,10-9-3 0,18-18-2 16,23-21 1-16,16-16-48 16,26-27-106-1</inkml:trace>
  <inkml:trace contextRef="#ctx0" brushRef="#br0" timeOffset="69631.7739">22344 10337 212 0,'-21'-5'79'0,"21"0"-42"0,0-6-43 15,6 1 12-15,3-6-6 16,0-8 2-16,3 0-3 16,0 0 0-16,-3 6 1 15,-3 4 0-15,0 4 0 0,0 10-3 16,-1 10 2-16,-2 12 1 15,0 12 0-15,0 14 2 16,-3 7 1-16,0 1-1 16,3-1 1-16,0 1-2 15,3-8-1-15,0-9-43 0,0-7-21 16,-3-11-17 0</inkml:trace>
  <inkml:trace contextRef="#ctx0" brushRef="#br0" timeOffset="69783.4496">22270 10626 272 0,'-21'8'101'0,"24"-8"-54"0,12 5-61 0,-4-2 11 15,10 2-4-15,9 0 4 16,6 0 4-16,2-5 4 0,7-2-2 16,-3-6-30-16,-1-3-15 0,-2-5-60 15</inkml:trace>
  <inkml:trace contextRef="#ctx0" brushRef="#br0" timeOffset="70885.3779">22308 8932 32 0,'-6'0'13'0,"6"0"-6"0,0 3-8 15,0 2 2-15,0 1 10 16,0-1 5-16,0 3 7 15,-3 5 6-15,-3 8-3 16,-3 6 2-16,-3-1-12 16,7 9-2-16,-4-1-8 0,3-8-4 15,3-4-1 1,0-4-1-16,0-2 0 0,3-5 6 0,0-4 6 16,3-1-2-16,3-4 0 15,3-2-2-15,2-2 0 16,4-4-4-16,3-1-3 0,6 1 0 15,0-2-1-15,-3 3 2 16,-3 2 1-16,-1 3-6 16,-2 6 0-1,0-1-6-15,-3 0 1 16,0 1-64-16,0 1-32 16,-6-1 51-16</inkml:trace>
  <inkml:trace contextRef="#ctx0" brushRef="#br0" timeOffset="71099.7958">22549 8932 180 0,'-18'3'68'0,"13"10"-36"0,10 16-33 15,-10-2 12-15,5 23-1 16,-6 21 1-16,-3 6 3 15,-3 5 2-15,3 0-9 16,3-10-4-16,3-11 0 0,6-11-9 16,3-10-1-16,3-22-89 15</inkml:trace>
  <inkml:trace contextRef="#ctx0" brushRef="#br0" timeOffset="139391.6505">17442 14809 172 0,'-3'-3'66'0,"3"3"-36"0,3 0-22 16,-3 0 16-16,3 0-6 0,2 0 0 31,1 0-6-31,6 0 0 16,3 0-7-16,9 0-1 0,3-3 2 0,9 1 1 0,8-1 1 16,22 1-2-16,11-1-1 15,9 0-8-15,13-2 0 0,14 5 3 16,15-3 2-1,15 1 2-15,11 2 0 0,4 0 4 16,15 0 3-16,2 0-4 16,7 0-2-16,2 0-2 31,10-3 0-31,-4 3-2 16,-2 0-1-16,0 0 5 15,8 0 4-15,0 0-5 16,-2 0-2-16,-10 0-1 15,-14 5-1-15,-9-2 2 16,-24-3 3-16,-21 0-4 16,-15 0-1-16,-12 0 4 0,-17 0 2 15,-10-5-137 1</inkml:trace>
  <inkml:trace contextRef="#ctx0" brushRef="#br0" timeOffset="148177.4558">3577 15949 100 0,'-9'-8'38'0,"6"3"-20"0,0 5-6 16,3 0 13-16,0-3 2 15,0 3 5 1,9-2-10-16,9-6-13 15,5 5-1-15,10-2-1 0,12-6-1 0,14-2 1 16,22 2-2 0,8 3 2-16,12 0-4 0,15 3 0 15,3 5 3 1,6 3 1-16,6-1-3 16,9 9-1-16,-6 0 3 15,-3-1 3-15,9 1 0 16,0 2 0-16,-3-2-5 15,18-6-3-15,-12 8 0 16,-4-5 1-16,7-3-1 16,-18 1 2-16,-15-4-2 15,-8-2 2-15,-19-2-2 16,-12-6 2-16,-14-3-22 16,-16 8-7-16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09:01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 9118 104 0,'-9'-3'38'0,"9"6"-20"0,0-1-12 16,0-2 9-16,0 0 7 15,0 0 6-15,0 0-6 16,0-2-3-16,6-4-3 16,3-2 0-16,0-5-8 15,3-3-1-15,2-2 0 0,7-1-1 16,9-2-1-16,3-5 1 0,5-6 3 15,4-8-2-15,12-8-2 16,2-2 0 0,-5-3-1-16,11 0-2 0,7 8-2 15,-4 3 1-15,-5 5-1 16,-4 5 0-16,-8 3 0 16,-3 5 0-16,-19 3 0 15,1 5-51-15,-9 6-23 16,-12 4-15-16</inkml:trace>
  <inkml:trace contextRef="#ctx0" brushRef="#br0" timeOffset="263.1022">2603 8401 168 0,'-20'-32'63'0,"17"26"-34"0,0-4-30 0,3 7 15 16,0-5-6-16,9-5 1 15,8 3-8-15,16-1 0 16,9 0-1 0,8 3-3-16,4 0 2 0,-3 3 3 15,-7 5 1-15,-8 5-6 16,-9 11 0-16,-9 6-1 16,-9 4 2-16,-12 6 3 15,-6-1 2-15,-6 7 1 16,3 4 0-16,0 19-84 15</inkml:trace>
  <inkml:trace contextRef="#ctx0" brushRef="#br0" timeOffset="24807.0881">8515 15084 108 0,'-42'-5'44'0,"21"5"-24"0,6-3-10 0,12 3 14 15,0 0-2-15,3 0 1 0,9-3-6 0,12-2-2 16,15-8-9-16,23-14-2 0,22 1 2 16,20-9-1-16,30-2 2 15,30-2-4-15,32-9 0 16,39-2-1-16,18 0-2 15,33-9 1-15,18 1 1 0,11 3-3 16,1 7 0 0,2 11 1-16,-11 3 0 0,-12 4 2 31,-12 7 1-31,-19 4-1 16,-7 3-2-16,-19 6 1 15,-15-1-1-15,-21 6 2 16,-11-1 1-16,-27 4 1 15,-16-3 0-15,-28-1-20 16,-22 1-9-16,-24-8-60 16,-17 0-31-1,-24-6 57-15</inkml:trace>
  <inkml:trace contextRef="#ctx0" brushRef="#br0" timeOffset="24974.1739">13560 13957 188 0,'3'-19'71'0,"21"22"-38"0,32 5-39 0,-14 0 12 16,21 2-9-16,14 12 0 16,12 12-5-16,-2 8 0 15,-4 6 4-15,-6 2 4 0,-14-8 3 0,-16-2 7 16,-11-5 6-16,-18-4 1 16,-24 1 1-1,-33 16-18-15,-50 5-9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10:01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16808 7086 192 0,'-33'-37'71'0,"33"26"-38"0,6-8-41 0,3 1 10 16,12-3-3-16,20-3 0 0,16-3-2 16,17 4 2-1,24 1 1-15,10 9-3 0,2 8 2 16,-3 10 3-16,0 8 1 15,-12 14-6-15,-11 5 0 16,-10 7 1-16,-9 12 1 16,-11 4 3-16,-12 14 1 15,-7 16-4-15,-11 13 1 16,-12 5 4-16,-6 21 5 0,-15 0 4 16,-3 19 2-1,-6 8-6-15,-2-5-1 0,-1 20-4 16,-9 1-3-16,0 10 0 0,-3 9-1 15,-2-4 0 1,-1 22 2-16,0-11-3 16,7 8 0-16,2 0 1 0,-3 13 2 0,6-12 1 15,3 4 1-15,3-13-2 16,1-10-2-16,2 2 1 16,3-16-1-16,0 0-3 15,6 3 0-15,6-18 2 16,6-1 2-16,12-2 0 15,9-11-1-15,26 22 1 16,22-11-1-16,5-24-3 16,3-16 2-16,1-19-1 15,2-10-2 1,0-10-2-16,-8-11-1 16,-16-14 4-16,-11-10 1 15,-7-10 4-15,-20-6 1 16,-6-5 7-16,-12-3 6 15,-9-5 3-15,-12 0 3 16,-21 5-1-16,-11 6 2 16,-13 10-13-16,-5 10-6 15,-7 6-5-15,-11 8-2 16,3 16 2-16,8 18 0 0,13 9-4 16,11 20-1-1,15 22-6-15,12 18 0 0,19 26-16 16,13 1-5-16,19 21 16 15,12-3 8-15,3 8 7 16,-4-5 2-16,-5-9-3 16,0-7 0-16,-21-11 2 15,-10 1 2-15,-19-9 26 16,-37-10 12-16,-29 15 7 16,-25-2 2-16,-40-5-20 15,-7-3-6-15,-12-18-14 16,0-17-5-16,7-4-123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10:55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3993 8676 132 0,'-3'-3'49'0,"3"3"-26"0,-3 0-9 0,3 0 15 0,0 0-10 0,0 0-3 31,3 0-7-31,6 0-4 16,3 0-2-16,6 0-3 0,3 0 3 15,3 3-2-15,6-1-1 16,8 1 1-16,4-3-1 16,6-3 2-16,11 1 3 15,13-1-2-15,-4 0-2 16,3 1 2-16,1-1 0 15,-4 0-4-15,16 1-1 16,-4 2 1-16,0 2 2 16,7 1 0-16,-10-3 2 15,9 0 0-15,1 0 1 16,-4 0-5-16,-6 0 1 0,1-3 9 16,-13 1 3-16,1-1-3 15,2 1-3 1,-2-1-1-16,-7 3-1 0,-2 0-2 15,-1 0-2-15,1 0 1 16,-6-3 1-16,-4 1-1 16,-2-1-1-16,2 0-8 15,4 3-3-15,18 0-91 16</inkml:trace>
  <inkml:trace contextRef="#ctx0" brushRef="#br0" timeOffset="668.3832">7830 8723 156 0,'-15'-37'60'0,"15"35"-32"0,3-1-24 0,0 3 15 15,3-3-7-15,9-2-2 16,6 0-1-16,12-6-1 16,11-2-4-16,25-3-3 0,20 5 2 15,24-2-4-15,24 3 0 16,15-1-1-16,18 3 0 15,5 3 2-15,10-3 2 16,-10 3 1-16,-5-1 1 16,0 4-5-16,-16 2 1 0,-11 2 0 15,-15 1 2 1,-9 0 1-16,-14 2 1 0,-13 0-5 16,-15 1 1-16,-11-1-57 15,-10 3-58 1</inkml:trace>
  <inkml:trace contextRef="#ctx0" brushRef="#br0" timeOffset="22354.807">21820 14147 216 0,'-12'-10'82'0,"15"10"-44"0,3 0-44 16,3 0 12-16,9 0-2 0,12-3 2 16,5 6-5-16,7 5 0 15,9-3-1-15,-1 3 0 0,-2 5 0 16,-3 3 0-16,2 10 0 0,-8 1 0 15,-3 2 2-15,-13 5-1 16,-8 6 2-16,-12 13 0 16,-9 5 3-1,-9 14-3 1,-2 4 0-16,-1 6-1 16,0 8-2-16,-6 3 1 0,6-6 1 15,3-5-1-15,12 0-1 16,3-5 1-16,9-8-1 15,9-8-3-15,9-11 2 16,17 3-30-16,7-11-12 16,9-7-51-1</inkml:trace>
  <inkml:trace contextRef="#ctx0" brushRef="#br0" timeOffset="22668.5534">22570 15692 312 0,'-86'-2'115'0,"59"2"-62"0,-35 5-62 0,41 0 18 0,-9 3-12 15,-3 6 2-15,0 4-1 16,1 22 0-16,-4 2 2 16,6 19-3-16,9 5 0 0,15 13-3 15,12 6-1-15,6 5 4 16,6-5 1-16,9 5 2 15,6 8 0-15,2-6 0 16,-5-2 0-16,-15-3 2 16,-21-4 3-16,-9 1 4 15,-15-2 5-15,-23-5 9 16,-19-14 8-16,-14 6-12 16,3-11-3-16,-10-13-43 15,7-21-17-15,-15-24-104 16</inkml:trace>
  <inkml:trace contextRef="#ctx0" brushRef="#br0" timeOffset="32036.7955">18215 13192 116 0,'0'-21'46'0,"0"18"-24"0,3-10-6 15,-3 10 16-15,0 9-2 16,0-9 2-16,-3 8-16 15,0 11-4-15,-2 0-8 16,-4 3-1-16,-3 4 1 0,-3 1-2 16,-3 13 1-16,0-2-2 0,-3-1 2 0,-6 1 4 15,4 2 6-15,-1 2-7 16,0 4-1-16,-3-1 1 16,3-2 1-1,1-3-3-15,-13 5-1 16,3 3-1-16,3-8-2 0,1-3 5 15,2-2 1-15,0 0-7 0,3-6-4 16,3-2 11-16,4-5 6 31,2-3-9-31,3-3 0 16,3-3-10-16,-3-2-44 16,0-5-13-16,3-6-36 15</inkml:trace>
  <inkml:trace contextRef="#ctx0" brushRef="#br0" timeOffset="32323.0084">17578 13883 176 0,'-3'0'68'0,"-8"0"-36"0,5 5-37 16,3 3 12-16,0 3 5 15,0 4 4-15,-3 4-5 16,0 7-2-16,3 6-5 15,3-3-5-15,0-2 0 0,3-6 3 16,3-3 1-16,-3-2-1 0,12-3 1 16,-3-2 2-1,-1 0-4-15,1-6-1 16,-3-2 0-16,3-3 0 16,3-3 0-16,6-5 2 15,12-18-17-15,11-4-4 16,4-4-40-1,8-11-49-15,-5-8 26 0</inkml:trace>
  <inkml:trace contextRef="#ctx0" brushRef="#br0" timeOffset="35670.8742">13763 17984 168 0,'-6'-6'63'0,"6"1"-34"0,-6 5-21 0,6 0 18 16,6 0-13-16,2 0-2 16,7-2-3-16,15-4 0 15,18 1-4 1,23 2 2-16,16-2 0 0,23 0-5 15,18 5 0-15,15-3-1 16,20-2 0-16,-5 5 2 16,0-6 1-16,-1 6 5 15,-20-2 3-15,-12-3-2 16,-14 5 2-16,-13-6-4 16,-12 6-2-16,-11 0-2 15,-16 6-3-15,-17 1-112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34:59.1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18308 12684 64 0,'6'-8'27'0,"-3"3"-14"0,-3 0-13 0,0 5 5 16,0 0 25-16,0 0 13 15,0 0-9-15,0 0-2 16,0 0-10 0,0 0-4-16,0 0-10 0,0 0-3 0,3 0-1 15,-3-3 2-15,3 0 3 16,-3 1 5-16,0-4 1 0,-3 1 3 15,0 0 1-15,-9 0 7 16,0-1-9 0,-3 4-3-1,0-1-8-15,0 3-2 16,0 3-4-16,0 5-3 0,1 2-3 16,-1 11-1-1,0 8-3-15,3 6 1 16,0 4 0-16,6 4 3 15,3-9 2-15,6-5 2 0,6-2-1 16,3-6-1-16,0-5 0 16,3-6 3-16,2-2-2 15,4-8-1-15,-3-2 0 16,-3-6 3-16,0-6-2 16,-3-1 1-16,-3-4 2 15,0-2 2-15,-3-6-1 16,-3-2-1-16,0 3 1 0,-3 2 1 15,-3 0 3-15,0 6 2 16,-3 5 1-16,0 2 2 16,-3 3-1-1,0 3 0-15,0 2-5 16,3 3-3-16,3 5 0 0,3 11-1 0,3 5-5 16,6 3 1-16,3 3 2 15,0-4 1-15,3 1 1 16,0 0 0-16,-1 0-18 15,1-6-8 1,-3-2-35-16,3-16-64 31</inkml:trace>
  <inkml:trace contextRef="#ctx0" brushRef="#br0" timeOffset="449.5091">18471 12637 176 0,'0'2'66'0,"3"1"-36"0,-3-1-33 0,0 4 11 16,3 2-6-16,3 8 1 15,0 7-4-15,0 4 0 16,0 2 1 0,-3 0 2-16,0-5 1 0,0 2-1 15,0-2-2-15,0-5 1 0,0-1-1 16,0-2 0 0,-3-16 0-1,3-3 0-15,-3-2 0 0,0-3 0 16,0-5 2-16,0-6 3 15,0-7-2-15,0-6-2 16,0-2-3-16,0-3-1 16,3 5 2-16,3 3 0 15,3 2-2-15,3 4 0 16,0 4-1-16,3 6 3 16,2 2-13-16,-2 6-4 15,0 2-28 1,3 6-39-16,6 5 19 15</inkml:trace>
  <inkml:trace contextRef="#ctx0" brushRef="#br0" timeOffset="857.135">18641 12687 112 0,'0'5'44'0,"3"16"-24"0,3-8-24 0,0 3 8 15,0 0-4-15,0 5 2 16,0 1 1-16,-3-4 1 16,0 1 0-16,0-4 0 15,0-4-2 1,0 5-8-16,0-11-1 15,-3-5 5 1,0-2 3-16,0-6 3 0,6-6 0 16,-6-9 4-16,6-7 5 15,0 1 4-15,5-2 2 16,1 4-4-16,3 1 1 16,0 2-9-16,3 5-4 15,3 4 0-15,-6 4-2 0,3 0 2 16,-4 6-20-16,-2 0-8 15,0 2-23 1,3 3-36-16,0 5 17 16</inkml:trace>
  <inkml:trace contextRef="#ctx0" brushRef="#br0" timeOffset="1367.1406">19046 12655 184 0,'-6'-11'68'0,"3"9"-36"0,-6-3-18 16,6 5 22-16,-3 0-9 16,0 0-3-16,-3 2-17 0,-3 6-6 15,0 3-1-15,-2 12-12 0,-1 4-4 16,3 5-1-16,3-1 2 15,3 1 9 1,9-3 5-16,3-5 0 0,3 3 0 16,0-6 1-16,0-5 2 15,0-6-8-15,-1-7-1 16,4-3 2-16,0-8 2 16,0-3 0-16,0-5 1 15,0-2 2-15,0-9 0 16,-3-4 0-16,-3 4 0 15,-3 3 11-15,-3 1 5 16,0 7 5-16,0 3 4 0,0 2-2 0,0 3-2 16,0 5-16-16,0 3-5 15,3 8-1-15,0 8 0 16,3 0-2 0,0 3 2-16,0 2 1 15,0-3 0-15,-1-2-7 16,1-3-3-16,0 1-16 0,0-4-9 15,0-2-144 1,6-8 90 0</inkml:trace>
  <inkml:trace contextRef="#ctx0" brushRef="#br0" timeOffset="1594.9078">19239 12644 236 0,'-6'6'88'0,"9"-4"-48"0,0 1-47 0,-3-3 14 16,3 5-7 0,0 1 2-16,3 2 3 0,0 5 2 15,0 8-3-15,3 0-3 0,0 3 2 16,0 0-2-16,0-6 2 16,0-2-4-16,6 0 0 15,-3-3-10-15,5-2-3 16,-8-3-15-16,3-3-7 0,0-5-55 15</inkml:trace>
  <inkml:trace contextRef="#ctx0" brushRef="#br0" timeOffset="1817.3561">19498 12615 272 0,'-12'3'104'0,"9"0"-56"0,0-1-54 0,3 1 17 15,-2 2-12 1,-4 6 1-16,0 18-2 16,-3 5 0-16,0 9 2 15,-6 15 2-15,-6 3 3 0,3 2-2 16,0 3 0-16,3 0-3 16,1-5-3-16,2-8-29 15,0-2-14-15,6-9-64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12:31.6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11902 13793 144 0,'-3'-6'55'0,"6"9"-30"0,0-3-29 16,9 0 65-16,3 0-18 15,9-3-15-15,17-2-11 16,22-3-12-16,17 0-4 0,27-2 0 15,30-1-1-15,27 1 2 16,27 2-1-16,20 0-1 16,15 5-2-16,18 0 1 15,-12 6 1 1,-5 0 0-16,-16 2 8 16,-24 0 7-16,-14-2 4 15,-21 0 3-15,-30-1-8 16,-21 1-1-16,-20-6-7 15,-22-2-4-15,-20-3-131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15:42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2077 12586 140 0,'-15'-10'52'0,"18"7"-28"0,3 3-28 0,-6 0 8 15,3 3 4-15,2-1 7 16,-2 4 6-16,0 4 2 15,-3 14-12-15,0 21-7 0,-3 16 0 0,0 16 1 16,-2 20 2-16,2 7-6 16,-6-4 0-1,9 3-1-15,-6 3 0 0,3-8 0 16,0-13 2-16,-3-9 1 16,3-12 1-16,-6-8-9 15,6-14-4 1</inkml:trace>
  <inkml:trace contextRef="#ctx0" brushRef="#br0" timeOffset="525.0993">2097 12599 280 0,'-15'-21'104'0,"18"21"-56"0,12 3-65 16,-3 0 14-16,12-1-4 16,15 1 1-16,14 0 4 15,22-3 3-15,20 0 0 16,24 0-1-16,27 0 1 0,32 0-4 15,28 2 2 1,23 6 1-16,12 5 0 16,18 1-3-16,18 1 0 15,6 1 4-15,8-5 1 16,16-3 0-16,3-3-2 16,14-5 1-16,0-5-1 0,-5-6 4 15,5-5 2-15,-14-2-2 16,-15 2-1-16,-24 0-1 15,-27 3-2-15,-21 0-6 16,-30 2-1-16,-29 3 7 16,-30 3 7-16,-27 0-3 15,-18 2-2-15,-14 0-1 16,-19 1 1-16,-14 2-1 16,-6 0-1-16,-6 0-2 0,-10 0-1 15,-5 2-38-15,-6 1-15 0,-6 5-47 16</inkml:trace>
  <inkml:trace contextRef="#ctx0" brushRef="#br0" timeOffset="736.7143">9006 12536 332 0,'-18'-11'126'0,"15"14"-68"0,0 5-76 0,0 8 16 16,0 21-8-16,0 24 4 15,0 13 3-15,3 26 4 16,0 17 0-16,0 2-1 0,3 3 1 16,0 10 1-16,-3-8 1 15,0-13-8-15,-3-10-4 16,-6-3-26-16,-9-6-12 0,-5-10-73 16</inkml:trace>
  <inkml:trace contextRef="#ctx0" brushRef="#br0" timeOffset="1426.3029">2315 13912 172 0,'-42'-24'66'0,"27"19"-36"0,0-1-37 0,6 4 10 16,0-1 3-16,0-5 6 16,0 3 3-16,1-6 3 0,2 6-10 15,-3 2 0-15,3 1 2 0,3-1-8 16,0 3-1-16,3 0-3 0,6 0 0 15,9 3 6-15,8-3 2 16,10 2 2-16,15-2 2 16,14 3-3-1,25-6 1-15,14 3-3 16,27 3 2-16,30 0-2 0,23-1 0 16,27 4-3-16,19-4-2 15,17 1 7-15,18-3 3 0,15 0-1 16,8 0 2-16,10-8-2 15,-9 0 2-15,-9 0-4 16,5 5-2-16,-8 1 0 16,-6 7 1-16,-9 0-3 15,-12 3 0 1,-15 3-1-16,-11 2 1 16,-16 3-2-16,-18 0 2 15,-17 0-2-15,-15 0 2 16,-24-3-4-16,-12-5-2 15,-18-6-31-15,-15-2-13 16,-17-2-82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4T20:18:10.6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12920 18606 256 0,'-15'-14'96'0,"18"14"-52"0,9-5-47 0,0 2 16 16,15-7-5-16,17-3 2 16,25-1-5-16,20 1-1 15,24-3-2-15,24 6-2 0,21-9 1 16,18 11-1-16,14 3 0 16,16-3 0-16,2 8 2 0,3 0-3 31,7 0 0-31,-1 8 3 15,0-8 3-15,3 5 2 16,-2-5 1-16,2 0 0 16,-9 0 2-16,-8 0-7 15,-7 5-2-15,-11-5 1 0,-19 0 1 16,-17 8 3-16,-24-2 1 16,-15-1 1-16,-17-2 2 15,-22 2-3-15,-14 3-2 16,-13-8-51-16,-35 13-120 31</inkml:trace>
  <inkml:trace contextRef="#ctx0" brushRef="#br0" timeOffset="32831.6617">15063 8909 64 0,'-134'63'24'0,"69"-34"-12"0,-13 16 3 16,46-26 15-1,-4 15-14-15,-3 0-4 16,1-2 4-16,2-3 1 0,3-2-8 16,6-3-3-16,9-3 0 15,7 0 3-15,5-3-4 16,9 1-3-16,9-1 1 0,8 1-4 16,13-3 0-16,12 5 1 15,11 5 2-15,13 6-3 16,2 16-2-16,4 5 2 15,-4-3 0-15,-5-2-2 16,-1-3 2-16,-8-8 1 16,-7-6 2-16,-5-1-1 15,-6-4-1-15,-7-2 3 16,-8-3 0-16,-6-3-6 16,-6 1 0-16,-6-3-15 15,-3 0-5-15,-3 0-17 16,-3-3-27-1,0-3 16-15</inkml:trace>
  <inkml:trace contextRef="#ctx0" brushRef="#br0" timeOffset="33298.5283">15584 8205 4 0,'-21'5'0'0</inkml:trace>
  <inkml:trace contextRef="#ctx0" brushRef="#br0" timeOffset="33680.7147">16388 9075 32 0,'24'16'13'0,"-24"-16"-6"0,6 11-8 15,-6-6 4-15,-3 3-2 16,-3 13 2-16,-6 8-2 0,-9 3-1 0,-6 8-2 15,-12-1 1-15,-8 4 3 16,-13-1 1-16,-8 3 12 31,-13 5 5-31,-11 3 3 0,0-3 1 16,9-13 0-16,5-5 0 0,4-3-16 16,11-2-6-16,4-1-57 15,2 9-24-15</inkml:trace>
  <inkml:trace contextRef="#ctx0" brushRef="#br0" timeOffset="39283.5252">16424 9448 32 0,'6'-2'13'16,"-4"2"-6"-16,13-6-11 0,-9 6 4 0,3 0 2 15,0-2 3-15,3 2 0 16,6 0 2-16,6 0-2 16,11-3 2-16,7 0 0 15,15 1 1 1,11-4 4-16,7 1 5 16,14 3-5-16,9-1 1 15,3 0-4-15,-5 3 0 16,-1 0-3-16,-12 0-1 15,-5 3-3-15,-7 2-2 16,-11 6-2-16,-10 7 1 16,-5 6 1-16,-7 21 2 15,-11 13-3-15,-9 11-2 16,-9 18 4-16,-6 30 1 16,-9 15-3-16,-6 27-1 0,-3-3-2 15,3 16 3-15,3-3 0 16,6-13 3-16,3 11-6 15,3-13 1-15,3-14 3 16,0-8 2-16,-3 6 0 16,0-17-2-16,-3-10-2 15,-3-2 1-15,0-1 1 16,0-7 0-16,0-8-3 16,3-11 2-16</inkml:trace>
  <inkml:trace contextRef="#ctx0" brushRef="#br0" timeOffset="47198.6406">8006 12414 140 0,'12'-5'55'0,"-12"5"-30"0,0-3-25 15,0 3 13-15,0 0 0 16,0 0 2-16,0 0 5 0,0 0 4 16,0 0-12-16,0 0 4 0,-6 0 2 15,3 0-4-15,-3 3 2 16,0 0-11-16,-6 5-3 15,-3 2-2-15,-12 11 0 32,-11 8-3-32,-16 11 2 15,-20 18 1-15,-4 8 2 16,-11 6-1-16,-18 5 2 16,-12 7-2-16,-6 6-1 15,-6-5 5-15,0-3 4 0,3-13-1 16,6-6 1-16,3-7-3 15,9-6-1-15,17-8-1 16,13-5 2-16,14-5-1 16,13-5 2-16,8-9-6 15,15-2-1-15,10-5 0 16,5 2 0-16,3-5 0 0,6 2 0 16,6-2 0-16,0-8 0 15,3 8 0-15,6 0 0 16,3 5-3-1,9 3 0-15,5 5-1 16,16 9 3-16,15 9-2 0,11 14-1 16,15 16 3-16,13 13 2 0,17 11 0 15,9-3-1-15,0-1-2 16,3 4-1-16,-6-11 2 16,-15 0 0-16,-12-8-2 15,-14-13 2-15,-19-5 1 16,-11-14 0-1,-9-5 0-15,-10-8 2 16,-8-8 1-16,-6-2 1 16,-3-6 0-16,-6-2 0 15,-3-6-2-15,-3-5-2 16,0 0 1-16,0-3 1 16,3-2-8-16,6-6-1 15,6-7 2-15,8-14 2 16,19-10-7-16,12-19-1 0,20-13-3 15,9-6-1-15,16 1 8 16,8-6 3-16,9-2 1 16,12 5 2-16,-3 3 1 0,6 7 2 0,-9 11-1 15,-3 9-1-15,-9 9-2 16,-3 6-1-16,-11 5 2 31,-10 6 0-31,-9-3 3 16,-5 5 1-16,-16 0-1 0,-11 8-2 0,-12 6 5 15,-7-3 1-15,-8 2 0 16,-18-2 1 0,0 2-2-16,-3 3-5 15,0 0 0-15,-3 0 0 16,0 0 0-16,-2 0-3 16,-7-5 2-16,-6-5-4 0,-9-3-1 31,-9-6-2-31,-8-7 2 15,-16-6 2 1,-2-5 2-16,-10-13 5 0,-11 0 3 16,-15-6 2-16,-9 3 2 15,-6-2 6-15,-4-1 2 16,-5-10-3-16,6 5 1 16,9 6-7-16,12 2-1 15,15 11-6-15,14 5-4 16,22 5-61-16,20 6-27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905A4-08D6-4CF3-9245-405939E54AF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53CD4-84E4-4E7A-BB98-4177F37A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3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3CD4-84E4-4E7A-BB98-4177F37A4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1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1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7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867689" y="-2231"/>
            <a:ext cx="12763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CSE120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3281" y="-2231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L09:  Algorithms</a:t>
            </a:r>
          </a:p>
        </p:txBody>
      </p:sp>
    </p:spTree>
    <p:extLst>
      <p:ext uri="{BB962C8B-B14F-4D97-AF65-F5344CB8AC3E}">
        <p14:creationId xmlns:p14="http://schemas.microsoft.com/office/powerpoint/2010/main" val="384551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hyperlink" Target="https://techcrunch.com/2017/04/12/no-thank-you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n.wikipedia.org/wiki/Pseudoco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customXml" Target="../ink/ink6.x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hyperlink" Target="https://en.wikipedia.org/wiki/Domain-specific_langu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xkcd.com/627/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emf"/><Relationship Id="rId4" Type="http://schemas.openxmlformats.org/officeDocument/2006/relationships/customXml" Target="../ink/ink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roduction_to_Algorith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uhammad_ibn_Musa_al-Khwarizm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articleDetails.jsp?arnumber=6979047" TargetMode="External"/><Relationship Id="rId2" Type="http://schemas.openxmlformats.org/officeDocument/2006/relationships/hyperlink" Target="https://en.wikipedia.org/wiki/3SU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1"/>
            <a:ext cx="7772400" cy="1470025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Algorithms</a:t>
            </a:r>
            <a:br>
              <a:rPr lang="en-US" dirty="0" smtClean="0"/>
            </a:br>
            <a:r>
              <a:rPr lang="en-US" sz="2000" b="0" dirty="0"/>
              <a:t>CSE </a:t>
            </a:r>
            <a:r>
              <a:rPr lang="en-US" sz="2000" b="0" dirty="0" smtClean="0"/>
              <a:t>120 Spring </a:t>
            </a:r>
            <a:r>
              <a:rPr lang="en-US" sz="2000" b="0" dirty="0"/>
              <a:t>2017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8366760" cy="914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Instructor: 	Teaching Assistants:</a:t>
            </a:r>
          </a:p>
          <a:p>
            <a:pPr algn="l"/>
            <a:r>
              <a:rPr lang="en-US" sz="2000" dirty="0"/>
              <a:t>Justin Hsia	</a:t>
            </a:r>
            <a:r>
              <a:rPr lang="en-US" sz="2000" dirty="0" err="1" smtClean="0"/>
              <a:t>Anupam</a:t>
            </a:r>
            <a:r>
              <a:rPr lang="en-US" sz="2000" dirty="0" smtClean="0"/>
              <a:t> Gupta, Braydon Hall, Eugene Oh, Savanna Yee</a:t>
            </a:r>
            <a:endParaRPr lang="en-US" sz="2000" dirty="0"/>
          </a:p>
          <a:p>
            <a:pPr algn="l"/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" y="3108961"/>
            <a:ext cx="84124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run commercials designed to trigger smart assistants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well-known fast food chain – let’s call them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Bing – is debuting a new 15 second ad today set to start running nationally.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[Some dude]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explains that he doesn’t have the time to fully explain an iconic hamburger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use your smart home assistant. Google Home, in this case. “OK Google,” he addresses the camera, asking a question designed to trigger devices across the country, reading the first few sentences of the foodstuff’s Wikipedia entry.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 is an inevitability. Someone was bound to get there, and the folks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Bing beat everyone to the punch. For the company, it’s a way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 advertising beyond the screen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https://techcrunch.com/2017/04/12/no-thank-you/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" name="Picture 2" descr="https://tctechcrunch2011.files.wordpress.com/2017/04/img_2492.jpg?w=7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60" y="5193338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Algorithm You’ve Seen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two numbers: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Another multiplication algorithm?</a:t>
            </a:r>
          </a:p>
          <a:p>
            <a:pPr lvl="1"/>
            <a:r>
              <a:rPr lang="en-US" dirty="0" smtClean="0"/>
              <a:t>Common core “box” method: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8886" y="1471998"/>
            <a:ext cx="9444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4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23</a:t>
            </a:r>
          </a:p>
          <a:p>
            <a:r>
              <a:rPr lang="en-US" sz="3600" u="sn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7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52160" y="4206240"/>
            <a:ext cx="2588029" cy="1913416"/>
            <a:chOff x="4009505" y="3121142"/>
            <a:chExt cx="2588029" cy="1913416"/>
          </a:xfrm>
        </p:grpSpPr>
        <p:sp>
          <p:nvSpPr>
            <p:cNvPr id="6" name="Rectangle 5"/>
            <p:cNvSpPr/>
            <p:nvPr/>
          </p:nvSpPr>
          <p:spPr>
            <a:xfrm>
              <a:off x="4389120" y="3657600"/>
              <a:ext cx="91440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140</a:t>
              </a:r>
              <a:endParaRPr lang="en-US" sz="3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03520" y="3657600"/>
              <a:ext cx="91440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21</a:t>
              </a:r>
              <a:endParaRPr lang="en-US" sz="3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89120" y="3121142"/>
              <a:ext cx="18288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  <a:r>
                <a:rPr lang="en-US" sz="14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4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_</a:t>
              </a:r>
              <a:endPara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23360" y="3657600"/>
              <a:ext cx="365760" cy="54864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3600" dirty="0">
                <a:solidFill>
                  <a:srgbClr val="141414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9505" y="4480560"/>
              <a:ext cx="258802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140+21=161</a:t>
              </a:r>
              <a:endParaRPr lang="en-US" sz="3600" dirty="0">
                <a:solidFill>
                  <a:srgbClr val="141414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Demo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10 brave(?) volunteers to join me at the front of the class!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 of you are numbers (grab a sheet of paper)</a:t>
            </a:r>
          </a:p>
          <a:p>
            <a:pPr lvl="1"/>
            <a:r>
              <a:rPr lang="en-US" dirty="0" smtClean="0"/>
              <a:t>3 of you will represent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Find the Smallest Number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Input</a:t>
            </a:r>
            <a:r>
              <a:rPr lang="en-US" dirty="0" smtClean="0"/>
              <a:t>:  	6 numbers in a given order</a:t>
            </a:r>
          </a:p>
          <a:p>
            <a:r>
              <a:rPr lang="en-US" u="sng" dirty="0" smtClean="0"/>
              <a:t>Output</a:t>
            </a:r>
            <a:r>
              <a:rPr lang="en-US" dirty="0" smtClean="0"/>
              <a:t>:	The </a:t>
            </a:r>
            <a:r>
              <a:rPr lang="en-US" i="1" dirty="0" smtClean="0"/>
              <a:t>index</a:t>
            </a:r>
            <a:r>
              <a:rPr lang="en-US" dirty="0" smtClean="0"/>
              <a:t> of the smallest number</a:t>
            </a:r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  {6, 3, 5, 1, 2, 4} would output 4, since the smallest number is in the 4</a:t>
            </a:r>
            <a:r>
              <a:rPr lang="en-US" baseline="30000" dirty="0" smtClean="0"/>
              <a:t>th</a:t>
            </a:r>
            <a:r>
              <a:rPr lang="en-US" dirty="0" smtClean="0"/>
              <a:t> position</a:t>
            </a:r>
          </a:p>
          <a:p>
            <a:pPr lvl="2"/>
            <a:endParaRPr lang="en-US" dirty="0"/>
          </a:p>
          <a:p>
            <a:r>
              <a:rPr lang="en-US" u="sng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Write the index 1 on the board (smallest so far)</a:t>
            </a:r>
          </a:p>
          <a:p>
            <a:pPr lvl="1"/>
            <a:r>
              <a:rPr lang="en-US" dirty="0" smtClean="0"/>
              <a:t>Check each person 1-by-1; if number is smaller, then write the number on the board and update the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630200" y="3387240"/>
              <a:ext cx="1328040" cy="962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1200" y="3378600"/>
                <a:ext cx="1343160" cy="97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38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 Search an Unordered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  <a:r>
              <a:rPr lang="en-US" dirty="0"/>
              <a:t>:  	6 numbers in a given </a:t>
            </a:r>
            <a:r>
              <a:rPr lang="en-US" dirty="0" smtClean="0"/>
              <a:t>order, desired number</a:t>
            </a:r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	</a:t>
            </a:r>
            <a:r>
              <a:rPr lang="en-US" dirty="0" smtClean="0"/>
              <a:t>Yes/True if desired number is in the list, </a:t>
            </a:r>
            <a:br>
              <a:rPr lang="en-US" dirty="0" smtClean="0"/>
            </a:br>
            <a:r>
              <a:rPr lang="en-US" dirty="0" smtClean="0"/>
              <a:t>		No/False otherwise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u="sng" dirty="0" smtClean="0"/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Check each index starting from 1 for desired number</a:t>
            </a:r>
          </a:p>
          <a:p>
            <a:pPr lvl="2"/>
            <a:r>
              <a:rPr lang="en-US" dirty="0" smtClean="0"/>
              <a:t>If equal, 	report True</a:t>
            </a:r>
          </a:p>
          <a:p>
            <a:pPr lvl="2"/>
            <a:r>
              <a:rPr lang="en-US" dirty="0" smtClean="0"/>
              <a:t>If not equal, move on (don’t report)</a:t>
            </a:r>
          </a:p>
          <a:p>
            <a:pPr lvl="1"/>
            <a:r>
              <a:rPr lang="en-US" dirty="0" smtClean="0"/>
              <a:t>If done with numbers, then report False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)  Sort an Unordered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  <a:r>
              <a:rPr lang="en-US" dirty="0"/>
              <a:t>:  	6 numbers in a given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	</a:t>
            </a:r>
            <a:r>
              <a:rPr lang="en-US" dirty="0" smtClean="0"/>
              <a:t>The same list, but now in numerical order</a:t>
            </a:r>
            <a:endParaRPr lang="en-US" dirty="0"/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	</a:t>
            </a:r>
            <a:r>
              <a:rPr lang="en-US" sz="2400" dirty="0" smtClean="0"/>
              <a:t>{</a:t>
            </a:r>
            <a:r>
              <a:rPr lang="en-US" sz="2400" dirty="0"/>
              <a:t>6, 3, 5, 1, 2, 4</a:t>
            </a:r>
            <a:r>
              <a:rPr lang="en-US" sz="2400" dirty="0" smtClean="0"/>
              <a:t>}</a:t>
            </a:r>
            <a:r>
              <a:rPr lang="en-US" dirty="0" smtClean="0"/>
              <a:t>  would output  </a:t>
            </a:r>
            <a:r>
              <a:rPr lang="en-US" sz="2400" dirty="0" smtClean="0"/>
              <a:t>{1, 2, 3, 4, 5, 6}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u="sng" dirty="0" smtClean="0"/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Find the smallest number (algorithm 1) and move to the front of the list</a:t>
            </a:r>
          </a:p>
          <a:p>
            <a:pPr lvl="1"/>
            <a:r>
              <a:rPr lang="en-US" dirty="0" smtClean="0"/>
              <a:t>Repeat this entire procedure, but for the rest of the list (</a:t>
            </a:r>
            <a:r>
              <a:rPr lang="en-US" i="1" dirty="0" smtClean="0"/>
              <a:t>recursion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This algorithm is called </a:t>
            </a:r>
            <a:r>
              <a:rPr lang="en-US" i="1" dirty="0" smtClean="0"/>
              <a:t>Selection Sort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82320" y="3000240"/>
              <a:ext cx="6843240" cy="2749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6560" y="2994480"/>
                <a:ext cx="6854760" cy="276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835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)  Find Median of a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 This is an actual job interview question!</a:t>
            </a:r>
          </a:p>
          <a:p>
            <a:pPr lvl="2"/>
            <a:endParaRPr lang="en-US" dirty="0"/>
          </a:p>
          <a:p>
            <a:r>
              <a:rPr lang="en-US" u="sng" dirty="0" smtClean="0"/>
              <a:t>Problem</a:t>
            </a:r>
            <a:r>
              <a:rPr lang="en-US" dirty="0" smtClean="0"/>
              <a:t>:  Given a list of numbers (odd length, no repeats), return the median</a:t>
            </a:r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	{9, 2, 1, 6, 3, 4, 7} would output 4</a:t>
            </a:r>
          </a:p>
          <a:p>
            <a:pPr lvl="2"/>
            <a:endParaRPr lang="en-US" dirty="0"/>
          </a:p>
          <a:p>
            <a:r>
              <a:rPr lang="en-US" u="sng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Sort the list (algorithm 3)</a:t>
            </a:r>
          </a:p>
          <a:p>
            <a:pPr lvl="1"/>
            <a:r>
              <a:rPr lang="en-US" dirty="0" smtClean="0"/>
              <a:t>Take the number in the middle index (N+1)/2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of applause for our volunteers!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Famous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PageRank algorithm</a:t>
            </a:r>
          </a:p>
          <a:p>
            <a:pPr lvl="1"/>
            <a:r>
              <a:rPr lang="en-US" dirty="0" smtClean="0"/>
              <a:t>Google’s measure of the “reputation” of web pages</a:t>
            </a:r>
          </a:p>
          <a:p>
            <a:r>
              <a:rPr lang="en-US" dirty="0" err="1" smtClean="0"/>
              <a:t>EdgeRank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Facebook’s method for determining what to show on your News Feed</a:t>
            </a:r>
          </a:p>
          <a:p>
            <a:r>
              <a:rPr lang="en-US" dirty="0" err="1" smtClean="0"/>
              <a:t>Luhn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Credit card number validation</a:t>
            </a:r>
          </a:p>
          <a:p>
            <a:r>
              <a:rPr lang="en-US" dirty="0" smtClean="0"/>
              <a:t>Deflate</a:t>
            </a:r>
          </a:p>
          <a:p>
            <a:pPr lvl="1"/>
            <a:r>
              <a:rPr lang="en-US" dirty="0" smtClean="0"/>
              <a:t>Lossless data compression</a:t>
            </a:r>
          </a:p>
          <a:p>
            <a:r>
              <a:rPr lang="en-US" dirty="0" smtClean="0"/>
              <a:t>RSA Encryption</a:t>
            </a:r>
          </a:p>
          <a:p>
            <a:pPr lvl="1"/>
            <a:r>
              <a:rPr lang="en-US" dirty="0" smtClean="0"/>
              <a:t>Encrypt (secure) data for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Examples of Algorithms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Specifying Algorithms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Specific!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programmer’s spouse says, “Run to the store and pick up a loaf of break.  If there have eggs, get a dozen.”</a:t>
            </a:r>
          </a:p>
          <a:p>
            <a:pPr lvl="2"/>
            <a:endParaRPr lang="en-US" dirty="0"/>
          </a:p>
          <a:p>
            <a:r>
              <a:rPr lang="en-US" dirty="0" smtClean="0"/>
              <a:t>What happens?</a:t>
            </a:r>
          </a:p>
          <a:p>
            <a:pPr lvl="1"/>
            <a:r>
              <a:rPr lang="en-US" dirty="0" smtClean="0"/>
              <a:t>The programmer comes home with 12 loaves of bread!</a:t>
            </a:r>
          </a:p>
          <a:p>
            <a:pPr lvl="2"/>
            <a:endParaRPr lang="en-US" dirty="0"/>
          </a:p>
          <a:p>
            <a:r>
              <a:rPr lang="en-US" dirty="0" smtClean="0"/>
              <a:t>Algorithms need to be expressed in an </a:t>
            </a:r>
            <a:r>
              <a:rPr lang="en-US" i="1" dirty="0" smtClean="0"/>
              <a:t>unambiguous</a:t>
            </a:r>
            <a:r>
              <a:rPr lang="en-US" dirty="0" smtClean="0"/>
              <a:t> way for all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Assignments:</a:t>
            </a:r>
          </a:p>
          <a:p>
            <a:pPr lvl="1"/>
            <a:r>
              <a:rPr lang="en-US" dirty="0" smtClean="0"/>
              <a:t>Jumping Monster due Saturday (4/15)</a:t>
            </a:r>
          </a:p>
          <a:p>
            <a:pPr lvl="1"/>
            <a:r>
              <a:rPr lang="en-US" dirty="0" smtClean="0"/>
              <a:t>Mice and Predator due Sunday (4/16)</a:t>
            </a:r>
          </a:p>
          <a:p>
            <a:pPr lvl="1"/>
            <a:r>
              <a:rPr lang="en-US" dirty="0" smtClean="0"/>
              <a:t>Creativity Planning due Tuesday (4/18)</a:t>
            </a:r>
          </a:p>
          <a:p>
            <a:pPr lvl="2"/>
            <a:r>
              <a:rPr lang="en-US" dirty="0" smtClean="0"/>
              <a:t>Find a partner, come up with </a:t>
            </a:r>
            <a:r>
              <a:rPr lang="en-US" i="1" dirty="0" smtClean="0"/>
              <a:t>two</a:t>
            </a:r>
            <a:r>
              <a:rPr lang="en-US" dirty="0" smtClean="0"/>
              <a:t> proposed programs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0961B-239C-4B23-9F28-0B3499D310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Express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ways to specify an algorithm:</a:t>
            </a:r>
          </a:p>
          <a:p>
            <a:pPr lvl="1"/>
            <a:r>
              <a:rPr lang="en-US" dirty="0"/>
              <a:t>Natural Language (</a:t>
            </a:r>
            <a:r>
              <a:rPr lang="en-US" i="1" dirty="0"/>
              <a:t>e.g.</a:t>
            </a:r>
            <a:r>
              <a:rPr lang="en-US" dirty="0"/>
              <a:t> English, </a:t>
            </a:r>
            <a:r>
              <a:rPr lang="en" dirty="0"/>
              <a:t>中國) or </a:t>
            </a:r>
            <a:r>
              <a:rPr lang="en" dirty="0">
                <a:hlinkClick r:id="rId2"/>
              </a:rPr>
              <a:t>Pseudocode</a:t>
            </a:r>
            <a:endParaRPr lang="en" dirty="0"/>
          </a:p>
          <a:p>
            <a:pPr lvl="2"/>
            <a:r>
              <a:rPr lang="en-US" dirty="0"/>
              <a:t>Easy for humans to understand, but can be ambiguous or vague</a:t>
            </a:r>
          </a:p>
          <a:p>
            <a:pPr lvl="1"/>
            <a:r>
              <a:rPr lang="en-US" dirty="0"/>
              <a:t>Visual and text-based programming languages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smtClean="0"/>
              <a:t>Scratch, Processing)</a:t>
            </a:r>
            <a:endParaRPr lang="en-US" dirty="0"/>
          </a:p>
          <a:p>
            <a:pPr lvl="2"/>
            <a:r>
              <a:rPr lang="en-US" dirty="0"/>
              <a:t>Have an exact meaning with </a:t>
            </a:r>
            <a:br>
              <a:rPr lang="en-US" dirty="0"/>
            </a:br>
            <a:r>
              <a:rPr lang="en-US" dirty="0"/>
              <a:t>no ambiguity</a:t>
            </a:r>
          </a:p>
          <a:p>
            <a:pPr lvl="2"/>
            <a:r>
              <a:rPr lang="en-US" dirty="0"/>
              <a:t>Can be run on a computer</a:t>
            </a:r>
          </a:p>
          <a:p>
            <a:pPr lvl="1"/>
            <a:r>
              <a:rPr lang="en-US" dirty="0"/>
              <a:t>Other information-conveying </a:t>
            </a:r>
            <a:br>
              <a:rPr lang="en-US" dirty="0"/>
            </a:br>
            <a:r>
              <a:rPr lang="en-US" dirty="0"/>
              <a:t>ways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flowcharts or pictures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20</a:t>
            </a:fld>
            <a:endParaRPr lang="en-US"/>
          </a:p>
        </p:txBody>
      </p:sp>
      <p:pic>
        <p:nvPicPr>
          <p:cNvPr id="5" name="Shape 156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0005" y="3263859"/>
            <a:ext cx="3657600" cy="314932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734760" y="2979360"/>
              <a:ext cx="4422600" cy="2451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8640" y="2972880"/>
                <a:ext cx="4435560" cy="246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9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Larry Page and Sergey </a:t>
            </a:r>
            <a:r>
              <a:rPr lang="en-US" dirty="0" err="1" smtClean="0"/>
              <a:t>Brin’s</a:t>
            </a:r>
            <a:r>
              <a:rPr lang="en-US" dirty="0" smtClean="0"/>
              <a:t> research paper </a:t>
            </a:r>
            <a:r>
              <a:rPr lang="en-US" i="1" dirty="0" smtClean="0"/>
              <a:t>The Anatomy of a Large-Scale </a:t>
            </a:r>
            <a:r>
              <a:rPr lang="en-US" i="1" dirty="0" err="1" smtClean="0"/>
              <a:t>Hypertextual</a:t>
            </a:r>
            <a:r>
              <a:rPr lang="en-US" i="1" dirty="0" smtClean="0"/>
              <a:t> Web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23" y="2401743"/>
            <a:ext cx="3151971" cy="438912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039000" y="2471760"/>
              <a:ext cx="583200" cy="3763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32520" y="2465280"/>
                <a:ext cx="596880" cy="377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15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specify an algorithm using code in a programming language, we say that the code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the algorithm</a:t>
            </a:r>
          </a:p>
          <a:p>
            <a:pPr lvl="1"/>
            <a:r>
              <a:rPr lang="en-US" dirty="0" smtClean="0"/>
              <a:t>A function or program that can be run on a computer</a:t>
            </a:r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  Find index of smallest in list</a:t>
            </a:r>
          </a:p>
          <a:p>
            <a:pPr lvl="1"/>
            <a:r>
              <a:rPr lang="en-US" dirty="0" smtClean="0"/>
              <a:t>Algorithm 1 of demo</a:t>
            </a:r>
          </a:p>
          <a:p>
            <a:pPr lvl="2"/>
            <a:r>
              <a:rPr lang="en-US" dirty="0" smtClean="0"/>
              <a:t>Pseudocode/natural language</a:t>
            </a:r>
          </a:p>
          <a:p>
            <a:pPr lvl="1"/>
            <a:r>
              <a:rPr lang="en-US" dirty="0" smtClean="0"/>
              <a:t>Function in Processing</a:t>
            </a:r>
          </a:p>
          <a:p>
            <a:pPr lvl="2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695" y="4897487"/>
            <a:ext cx="4572000" cy="1697887"/>
          </a:xfrm>
          <a:prstGeom prst="rect">
            <a:avLst/>
          </a:prstGeom>
          <a:ln w="19050">
            <a:solidFill>
              <a:srgbClr val="4B2A85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435320" y="3077640"/>
              <a:ext cx="6690240" cy="33969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8840" y="3070800"/>
                <a:ext cx="6703560" cy="340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6530760" y="4525200"/>
              <a:ext cx="488880" cy="2520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22840" y="4520160"/>
                <a:ext cx="502920" cy="26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357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Language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languages are better suited for expressing different </a:t>
            </a:r>
            <a:r>
              <a:rPr lang="en-US" dirty="0" smtClean="0"/>
              <a:t>algorithms</a:t>
            </a:r>
          </a:p>
          <a:p>
            <a:pPr lvl="1"/>
            <a:r>
              <a:rPr lang="en" dirty="0"/>
              <a:t>Some languages are </a:t>
            </a:r>
            <a:r>
              <a:rPr lang="en" dirty="0">
                <a:hlinkClick r:id="rId2"/>
              </a:rPr>
              <a:t>designed for specific domains</a:t>
            </a:r>
            <a:r>
              <a:rPr lang="en" dirty="0"/>
              <a:t>, and are better for expressing algorithms in those domains</a:t>
            </a:r>
          </a:p>
          <a:p>
            <a:pPr lvl="2"/>
            <a:r>
              <a:rPr lang="en-US" dirty="0"/>
              <a:t>e.g. Unix shell scripts, SQL, HTML</a:t>
            </a:r>
          </a:p>
          <a:p>
            <a:pPr lvl="1"/>
            <a:r>
              <a:rPr lang="en" dirty="0"/>
              <a:t>Language choice can affect things like efficiency, portability, clarity, or readability</a:t>
            </a:r>
          </a:p>
          <a:p>
            <a:pPr lvl="2"/>
            <a:r>
              <a:rPr lang="en" dirty="0"/>
              <a:t>Clarity and readability are VERY important considerations</a:t>
            </a:r>
          </a:p>
          <a:p>
            <a:pPr lvl="2"/>
            <a:r>
              <a:rPr lang="en" dirty="0"/>
              <a:t>Doesn’t affect existence of algorithmic solution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283640" y="4936680"/>
              <a:ext cx="1118160" cy="29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8600" y="4929120"/>
                <a:ext cx="1130400" cy="4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9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sweet spots: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C/C++</a:t>
            </a:r>
            <a:r>
              <a:rPr lang="en-US" dirty="0"/>
              <a:t>	</a:t>
            </a:r>
            <a:r>
              <a:rPr lang="en-US" dirty="0" smtClean="0"/>
              <a:t>	Code </a:t>
            </a:r>
            <a:r>
              <a:rPr lang="en-US" dirty="0"/>
              <a:t>that is close to the hardware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Java/C#	</a:t>
            </a:r>
            <a:r>
              <a:rPr lang="en-US" dirty="0" smtClean="0"/>
              <a:t>	Portable </a:t>
            </a:r>
            <a:r>
              <a:rPr lang="en-US" dirty="0"/>
              <a:t>code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Python</a:t>
            </a:r>
            <a:r>
              <a:rPr lang="en-US" dirty="0"/>
              <a:t>	</a:t>
            </a:r>
            <a:r>
              <a:rPr lang="en-US" dirty="0" smtClean="0"/>
              <a:t>	Fast </a:t>
            </a:r>
            <a:r>
              <a:rPr lang="en-US" dirty="0"/>
              <a:t>to write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</a:rPr>
              <a:t>Javascript</a:t>
            </a:r>
            <a:r>
              <a:rPr lang="en-US" dirty="0"/>
              <a:t>	Great for running in web browsers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Processing</a:t>
            </a:r>
            <a:r>
              <a:rPr lang="en-US" dirty="0"/>
              <a:t>	</a:t>
            </a:r>
            <a:r>
              <a:rPr lang="en-US" dirty="0" smtClean="0"/>
              <a:t>Great with visuals and interaction</a:t>
            </a:r>
          </a:p>
          <a:p>
            <a:pPr lvl="2"/>
            <a:endParaRPr lang="en-US" dirty="0"/>
          </a:p>
          <a:p>
            <a:r>
              <a:rPr lang="en-US" dirty="0" smtClean="0"/>
              <a:t>Most </a:t>
            </a:r>
            <a:r>
              <a:rPr lang="en" dirty="0"/>
              <a:t>programming languages can implement (almost) ANY </a:t>
            </a:r>
            <a:r>
              <a:rPr lang="en" dirty="0" smtClean="0"/>
              <a:t>algorithm</a:t>
            </a:r>
          </a:p>
          <a:p>
            <a:pPr lvl="1"/>
            <a:r>
              <a:rPr lang="en" dirty="0" smtClean="0"/>
              <a:t>Equally “powerful”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hand you a cooking recipe with no name – is this equivalent to a </a:t>
            </a:r>
            <a:r>
              <a:rPr lang="en-US" i="1" dirty="0" smtClean="0"/>
              <a:t>computational problem</a:t>
            </a:r>
            <a:r>
              <a:rPr lang="en-US" dirty="0" smtClean="0"/>
              <a:t>, </a:t>
            </a:r>
            <a:r>
              <a:rPr lang="en-US" i="1" dirty="0" smtClean="0"/>
              <a:t>algorithm</a:t>
            </a:r>
            <a:r>
              <a:rPr lang="en-US" dirty="0" smtClean="0"/>
              <a:t>, or </a:t>
            </a:r>
            <a:r>
              <a:rPr lang="en-US" i="1" dirty="0" smtClean="0"/>
              <a:t>implementation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can and can’t I do with just the recipe?</a:t>
            </a:r>
          </a:p>
          <a:p>
            <a:pPr lvl="1"/>
            <a:r>
              <a:rPr lang="en-US" dirty="0" smtClean="0"/>
              <a:t>Vote at </a:t>
            </a:r>
            <a:r>
              <a:rPr lang="en-US" dirty="0" smtClean="0">
                <a:hlinkClick r:id="rId2"/>
              </a:rPr>
              <a:t>http://PollEv.com/justinh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9900"/>
                </a:solidFill>
              </a:rPr>
              <a:t>Computational Problem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Algorithm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3399"/>
                </a:solidFill>
              </a:rPr>
              <a:t>Implementation</a:t>
            </a:r>
            <a:endParaRPr lang="en-US" b="1" baseline="-25000" dirty="0">
              <a:solidFill>
                <a:srgbClr val="FF33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730440" y="4509000"/>
              <a:ext cx="2512080" cy="5166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3600" y="4500360"/>
                <a:ext cx="2525760" cy="53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67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computational problem </a:t>
            </a:r>
            <a:r>
              <a:rPr lang="en-US" dirty="0"/>
              <a:t>is a problem statement with desired I/O relationship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algorithm</a:t>
            </a:r>
            <a:r>
              <a:rPr lang="en-US" dirty="0"/>
              <a:t> </a:t>
            </a:r>
            <a:r>
              <a:rPr lang="en-US" i="1" dirty="0"/>
              <a:t>describes</a:t>
            </a:r>
            <a:r>
              <a:rPr lang="en-US" dirty="0"/>
              <a:t> a computational procedure that satisfies/solves a computational problem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implementation</a:t>
            </a:r>
            <a:r>
              <a:rPr lang="en-US" dirty="0"/>
              <a:t> is an algorithm written out in a programming language (unambiguous, executable)</a:t>
            </a:r>
          </a:p>
          <a:p>
            <a:pPr lvl="2"/>
            <a:endParaRPr lang="en-US" dirty="0" smtClean="0"/>
          </a:p>
          <a:p>
            <a:r>
              <a:rPr lang="en-US" dirty="0"/>
              <a:t>Properties of algorithms:</a:t>
            </a:r>
          </a:p>
          <a:p>
            <a:pPr lvl="1"/>
            <a:r>
              <a:rPr lang="en-US" dirty="0"/>
              <a:t>Can be combined to make new algorithms</a:t>
            </a:r>
          </a:p>
          <a:p>
            <a:pPr lvl="2"/>
            <a:r>
              <a:rPr lang="en-US" dirty="0"/>
              <a:t>Knowledge of existing algorithms &amp; correctness help</a:t>
            </a:r>
          </a:p>
          <a:p>
            <a:pPr lvl="1"/>
            <a:r>
              <a:rPr lang="en-US" dirty="0"/>
              <a:t>There are many algorithms to solve the same computational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27</a:t>
            </a:fld>
            <a:endParaRPr lang="en-US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03" y="1200912"/>
            <a:ext cx="5041556" cy="548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563109" y="3744057"/>
            <a:ext cx="2552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https://xkcd.com/627/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946789" y="6022234"/>
            <a:ext cx="457200" cy="0"/>
          </a:xfrm>
          <a:prstGeom prst="straightConnector1">
            <a:avLst/>
          </a:prstGeom>
          <a:ln w="25400">
            <a:solidFill>
              <a:srgbClr val="4B2A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03989" y="5862511"/>
            <a:ext cx="1036181" cy="319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“alt” text</a:t>
            </a:r>
            <a:endParaRPr lang="en-US" dirty="0">
              <a:solidFill>
                <a:srgbClr val="4B2A8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195280" y="2953800"/>
              <a:ext cx="4199760" cy="3744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86640" y="2951280"/>
                <a:ext cx="4213080" cy="375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B2A85"/>
                </a:solidFill>
              </a:rPr>
              <a:t>Algorithms</a:t>
            </a:r>
          </a:p>
          <a:p>
            <a:r>
              <a:rPr lang="en-US" dirty="0" smtClean="0"/>
              <a:t>Examples of Algorithms</a:t>
            </a:r>
          </a:p>
          <a:p>
            <a:r>
              <a:rPr lang="en-US" dirty="0" smtClean="0"/>
              <a:t>Specifying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algorithm </a:t>
            </a:r>
            <a:r>
              <a:rPr lang="en-US" dirty="0"/>
              <a:t>is “a</a:t>
            </a:r>
            <a:r>
              <a:rPr lang="en" dirty="0"/>
              <a:t>ny </a:t>
            </a:r>
            <a:r>
              <a:rPr lang="en" i="1" dirty="0"/>
              <a:t>well-defined</a:t>
            </a:r>
            <a:r>
              <a:rPr lang="en" dirty="0"/>
              <a:t> computational procedure that takes some value, or set of values, as input and produces some value, or set of values, as output.”</a:t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/>
              <a:t>“An </a:t>
            </a:r>
            <a:r>
              <a:rPr lang="en" dirty="0"/>
              <a:t>algorithm is thus a </a:t>
            </a:r>
            <a:r>
              <a:rPr lang="en" i="1" dirty="0"/>
              <a:t>sequence of computational steps</a:t>
            </a:r>
            <a:r>
              <a:rPr lang="en" dirty="0"/>
              <a:t> that transform the input into the output</a:t>
            </a:r>
            <a:r>
              <a:rPr lang="en" dirty="0" smtClean="0"/>
              <a:t>.”</a:t>
            </a:r>
          </a:p>
          <a:p>
            <a:pPr lvl="2"/>
            <a:endParaRPr lang="en" dirty="0"/>
          </a:p>
          <a:p>
            <a:pPr lvl="1"/>
            <a:r>
              <a:rPr lang="en" dirty="0" smtClean="0"/>
              <a:t>From textbook </a:t>
            </a:r>
            <a:r>
              <a:rPr lang="en" i="1" dirty="0" smtClean="0"/>
              <a:t>Introduction to Algorithms</a:t>
            </a:r>
            <a:r>
              <a:rPr lang="en" dirty="0" smtClean="0"/>
              <a:t> (</a:t>
            </a:r>
            <a:r>
              <a:rPr lang="en" dirty="0" smtClean="0">
                <a:hlinkClick r:id="rId2"/>
              </a:rPr>
              <a:t>link</a:t>
            </a:r>
            <a:r>
              <a:rPr lang="en" dirty="0" smtClean="0"/>
              <a:t>)</a:t>
            </a:r>
            <a:endParaRPr lang="en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16909" y="5519850"/>
            <a:ext cx="3886200" cy="814275"/>
            <a:chOff x="1463040" y="3620965"/>
            <a:chExt cx="3886200" cy="814275"/>
          </a:xfrm>
        </p:grpSpPr>
        <p:sp>
          <p:nvSpPr>
            <p:cNvPr id="5" name="Shape 59"/>
            <p:cNvSpPr/>
            <p:nvPr/>
          </p:nvSpPr>
          <p:spPr>
            <a:xfrm>
              <a:off x="2327200" y="3620965"/>
              <a:ext cx="2194560" cy="814275"/>
            </a:xfrm>
            <a:prstGeom prst="rect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Algorithm</a:t>
              </a:r>
            </a:p>
            <a:p>
              <a:pPr algn="ctr"/>
              <a:r>
                <a:rPr lang="en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(</a:t>
              </a:r>
              <a:r>
                <a:rPr lang="en" sz="14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well-defined </a:t>
              </a:r>
              <a:r>
                <a:rPr lang="en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computational procedure)</a:t>
              </a:r>
            </a:p>
          </p:txBody>
        </p:sp>
        <p:cxnSp>
          <p:nvCxnSpPr>
            <p:cNvPr id="6" name="Shape 60"/>
            <p:cNvCxnSpPr/>
            <p:nvPr/>
          </p:nvCxnSpPr>
          <p:spPr>
            <a:xfrm>
              <a:off x="1463040" y="4023360"/>
              <a:ext cx="847126" cy="0"/>
            </a:xfrm>
            <a:prstGeom prst="straightConnector1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7" name="Shape 61"/>
            <p:cNvCxnSpPr/>
            <p:nvPr/>
          </p:nvCxnSpPr>
          <p:spPr>
            <a:xfrm>
              <a:off x="4526280" y="4023360"/>
              <a:ext cx="822960" cy="0"/>
            </a:xfrm>
            <a:prstGeom prst="straightConnector1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8" name="Shape 62"/>
            <p:cNvSpPr txBox="1"/>
            <p:nvPr/>
          </p:nvSpPr>
          <p:spPr>
            <a:xfrm>
              <a:off x="1463040" y="3770395"/>
              <a:ext cx="822960" cy="2303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9" name="Shape 63"/>
            <p:cNvSpPr txBox="1"/>
            <p:nvPr/>
          </p:nvSpPr>
          <p:spPr>
            <a:xfrm>
              <a:off x="4526280" y="3770395"/>
              <a:ext cx="822960" cy="2303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en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  <a:endParaRPr lang="en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 think of an algorithm as a tool for solving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computational problem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" dirty="0"/>
                  <a:t>problem statement specifies desired input/output (I/O) </a:t>
                </a:r>
                <a:r>
                  <a:rPr lang="en" dirty="0" smtClean="0"/>
                  <a:t>relationship</a:t>
                </a:r>
              </a:p>
              <a:p>
                <a:pPr lvl="1"/>
                <a:r>
                  <a:rPr lang="en-US" dirty="0"/>
                  <a:t>The a</a:t>
                </a:r>
                <a:r>
                  <a:rPr lang="en" dirty="0"/>
                  <a:t>lgorithm describes a specific computational </a:t>
                </a:r>
                <a:r>
                  <a:rPr lang="en" i="1" dirty="0"/>
                  <a:t>procedure</a:t>
                </a:r>
                <a:r>
                  <a:rPr lang="en" dirty="0"/>
                  <a:t> that gives you the desired input/output (I/O) relationship</a:t>
                </a:r>
              </a:p>
              <a:p>
                <a:pPr lvl="2"/>
                <a:endParaRPr lang="en-US" dirty="0" smtClean="0"/>
              </a:p>
              <a:p>
                <a:r>
                  <a:rPr lang="en-US" u="sng" dirty="0" smtClean="0"/>
                  <a:t>Example</a:t>
                </a:r>
                <a:r>
                  <a:rPr lang="en-US" dirty="0" smtClean="0"/>
                  <a:t>:  </a:t>
                </a:r>
                <a:r>
                  <a:rPr lang="en-US" dirty="0"/>
                  <a:t>Sorting is a computational </a:t>
                </a:r>
                <a:r>
                  <a:rPr lang="en-US" dirty="0" smtClean="0"/>
                  <a:t>problem</a:t>
                </a:r>
              </a:p>
              <a:p>
                <a:pPr lvl="1"/>
                <a:r>
                  <a:rPr lang="en-US" dirty="0"/>
                  <a:t>Problem statement:  Given a sequence of numbers, put them in order</a:t>
                </a:r>
              </a:p>
              <a:p>
                <a:pPr lvl="1"/>
                <a:r>
                  <a:rPr lang="en-US" dirty="0"/>
                  <a:t>Example I/O:  </a:t>
                </a:r>
                <a:r>
                  <a:rPr lang="en" dirty="0"/>
                  <a:t>[1, 9, 3, 6, 2] </a:t>
                </a:r>
                <a14:m>
                  <m:oMath xmlns:m="http://schemas.openxmlformats.org/officeDocument/2006/math">
                    <m:r>
                      <a:rPr lang="e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" dirty="0"/>
                  <a:t> [1, 2, 3, 6, 9]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 r="-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algorithms pre-dates computers</a:t>
            </a:r>
          </a:p>
          <a:p>
            <a:pPr lvl="1"/>
            <a:r>
              <a:rPr lang="en-US" dirty="0"/>
              <a:t>Dances, ceremonies, recipes, and building instructions are all </a:t>
            </a:r>
            <a:r>
              <a:rPr lang="en-US" i="1" dirty="0"/>
              <a:t>conceptually similar</a:t>
            </a:r>
            <a:r>
              <a:rPr lang="en-US" dirty="0"/>
              <a:t> to </a:t>
            </a:r>
            <a:r>
              <a:rPr lang="en-US" dirty="0" smtClean="0"/>
              <a:t>algorithms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Mathematical algorithms go way back:</a:t>
            </a:r>
          </a:p>
          <a:p>
            <a:pPr lvl="2"/>
            <a:r>
              <a:rPr lang="en-US" dirty="0"/>
              <a:t>Babylonians defined many fundamental procedures ~3600 years ago, more formal algorithms in Ancient Greece</a:t>
            </a:r>
          </a:p>
          <a:p>
            <a:pPr lvl="2"/>
            <a:r>
              <a:rPr lang="en" dirty="0">
                <a:hlinkClick r:id="rId2"/>
              </a:rPr>
              <a:t>Al-Khwarizmi</a:t>
            </a:r>
            <a:r>
              <a:rPr lang="en" dirty="0"/>
              <a:t> laid out many algorithms for computation using decimal numbers</a:t>
            </a:r>
          </a:p>
          <a:p>
            <a:pPr lvl="2"/>
            <a:r>
              <a:rPr lang="en" dirty="0"/>
              <a:t>You implicitly use hundreds of numerical algorithms</a:t>
            </a:r>
            <a:r>
              <a:rPr lang="en" dirty="0" smtClean="0"/>
              <a:t>!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Nature runs algorithms (</a:t>
            </a:r>
            <a:r>
              <a:rPr lang="en-US" i="1" dirty="0"/>
              <a:t>e.g.</a:t>
            </a:r>
            <a:r>
              <a:rPr lang="en-US" dirty="0"/>
              <a:t> genes and development)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Algorithms can be combined to make new algorithms </a:t>
                </a:r>
              </a:p>
              <a:p>
                <a:pPr lvl="1"/>
                <a:r>
                  <a:rPr lang="en-US" sz="2200" dirty="0" smtClean="0"/>
                  <a:t>It helps </a:t>
                </a:r>
                <a:r>
                  <a:rPr lang="en-US" sz="2200" dirty="0"/>
                  <a:t>to know standard algorithms</a:t>
                </a:r>
              </a:p>
              <a:p>
                <a:pPr lvl="1"/>
                <a:r>
                  <a:rPr lang="en-US" sz="2200" dirty="0"/>
                  <a:t>Building from correct algorithms helps ensure correctness</a:t>
                </a:r>
              </a:p>
              <a:p>
                <a:pPr lvl="2"/>
                <a:endParaRPr lang="en-US" dirty="0" smtClean="0"/>
              </a:p>
              <a:p>
                <a:r>
                  <a:rPr lang="en-US" dirty="0"/>
                  <a:t>There are many algorithms to solve the same computational problem</a:t>
                </a:r>
              </a:p>
              <a:p>
                <a:pPr lvl="2"/>
                <a:endParaRPr lang="en-US" dirty="0" smtClean="0"/>
              </a:p>
              <a:p>
                <a:r>
                  <a:rPr lang="en-US" dirty="0"/>
                  <a:t>Developing a new algorithm to solve a problem can lead to insight about the problem</a:t>
                </a:r>
              </a:p>
              <a:p>
                <a:pPr lvl="1"/>
                <a:r>
                  <a:rPr lang="en-US" dirty="0"/>
                  <a:t>Example:  </a:t>
                </a:r>
                <a:r>
                  <a:rPr lang="en-US" dirty="0">
                    <a:hlinkClick r:id="rId2"/>
                  </a:rPr>
                  <a:t>3SUM</a:t>
                </a:r>
                <a:r>
                  <a:rPr lang="en-US" dirty="0"/>
                  <a:t> – Given a list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real numbers, are there three numbers in the list that sum to zero?  </a:t>
                </a:r>
                <a:r>
                  <a:rPr lang="en-US" dirty="0">
                    <a:hlinkClick r:id="rId3"/>
                  </a:rPr>
                  <a:t>New algorithm in 2014</a:t>
                </a:r>
                <a:r>
                  <a:rPr lang="en-US" dirty="0"/>
                  <a:t> broke supposed speed barrier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291" t="-1103" r="-874" b="-5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Examples of Algorithms</a:t>
            </a:r>
          </a:p>
          <a:p>
            <a:r>
              <a:rPr lang="en-US" dirty="0" smtClean="0"/>
              <a:t>Specifying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You’ve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square using lines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Make a character move into place on the screen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Make a multi-colored grid of animals</a:t>
            </a:r>
          </a:p>
          <a:p>
            <a:pPr lvl="2"/>
            <a:endParaRPr lang="en-US" dirty="0"/>
          </a:p>
          <a:p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120-Sp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120-Sp17" id="{28839EE6-A363-48B8-86DE-FB931C4A5EDB}" vid="{CDC135B8-6C84-451D-A8A4-8C26E4E9FC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UWTheme-120-Sp17</Template>
  <TotalTime>1212</TotalTime>
  <Words>975</Words>
  <Application>Microsoft Office PowerPoint</Application>
  <PresentationFormat>On-screen Show (4:3)</PresentationFormat>
  <Paragraphs>231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Cambria Math</vt:lpstr>
      <vt:lpstr>Consolas</vt:lpstr>
      <vt:lpstr>Roboto Regular</vt:lpstr>
      <vt:lpstr>Times New Roman</vt:lpstr>
      <vt:lpstr>Wingdings</vt:lpstr>
      <vt:lpstr>UWTheme-120-Sp17</vt:lpstr>
      <vt:lpstr>Algorithms CSE 120 Spring 2017</vt:lpstr>
      <vt:lpstr>Administrivia</vt:lpstr>
      <vt:lpstr>Outline</vt:lpstr>
      <vt:lpstr>Definition</vt:lpstr>
      <vt:lpstr>Computational Problems</vt:lpstr>
      <vt:lpstr>Early Algorithms</vt:lpstr>
      <vt:lpstr>Properties of Algorithms</vt:lpstr>
      <vt:lpstr>Outline</vt:lpstr>
      <vt:lpstr>Algorithms You’ve Seen</vt:lpstr>
      <vt:lpstr>An Algorithm You’ve Seen Before</vt:lpstr>
      <vt:lpstr>Algorithm Demo Time</vt:lpstr>
      <vt:lpstr>1) Find the Smallest Number in a List</vt:lpstr>
      <vt:lpstr>2)  Search an Unordered List</vt:lpstr>
      <vt:lpstr>3)  Sort an Unordered List</vt:lpstr>
      <vt:lpstr>4)  Find Median of a List </vt:lpstr>
      <vt:lpstr>End of Demo</vt:lpstr>
      <vt:lpstr>More Famous Algorithms</vt:lpstr>
      <vt:lpstr>Outline</vt:lpstr>
      <vt:lpstr>Be Specific!</vt:lpstr>
      <vt:lpstr>Ways to Express Algorithms</vt:lpstr>
      <vt:lpstr>Google Query</vt:lpstr>
      <vt:lpstr>Implementations</vt:lpstr>
      <vt:lpstr>Which Language to Use?</vt:lpstr>
      <vt:lpstr>Programming Languages</vt:lpstr>
      <vt:lpstr>Peer Instruction Question</vt:lpstr>
      <vt:lpstr>Summary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CSE 120 Spring 2017</dc:title>
  <dc:creator>Justin Hsia</dc:creator>
  <cp:lastModifiedBy>Justin Hsia</cp:lastModifiedBy>
  <cp:revision>29</cp:revision>
  <cp:lastPrinted>2017-04-14T01:04:19Z</cp:lastPrinted>
  <dcterms:created xsi:type="dcterms:W3CDTF">2017-04-12T21:54:07Z</dcterms:created>
  <dcterms:modified xsi:type="dcterms:W3CDTF">2017-04-14T20:35:11Z</dcterms:modified>
</cp:coreProperties>
</file>