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6" r:id="rId5"/>
    <p:sldId id="287" r:id="rId6"/>
    <p:sldId id="273" r:id="rId7"/>
    <p:sldId id="288" r:id="rId8"/>
    <p:sldId id="268" r:id="rId9"/>
    <p:sldId id="269" r:id="rId10"/>
    <p:sldId id="272" r:id="rId11"/>
    <p:sldId id="289" r:id="rId12"/>
    <p:sldId id="259" r:id="rId13"/>
    <p:sldId id="279" r:id="rId14"/>
    <p:sldId id="260" r:id="rId15"/>
    <p:sldId id="270" r:id="rId16"/>
    <p:sldId id="271" r:id="rId17"/>
    <p:sldId id="261" r:id="rId18"/>
    <p:sldId id="262" r:id="rId19"/>
    <p:sldId id="278" r:id="rId20"/>
    <p:sldId id="290" r:id="rId21"/>
    <p:sldId id="263" r:id="rId22"/>
    <p:sldId id="264" r:id="rId23"/>
    <p:sldId id="265" r:id="rId24"/>
    <p:sldId id="266" r:id="rId25"/>
    <p:sldId id="267" r:id="rId26"/>
    <p:sldId id="275" r:id="rId27"/>
    <p:sldId id="276" r:id="rId28"/>
    <p:sldId id="284" r:id="rId29"/>
    <p:sldId id="283" r:id="rId30"/>
    <p:sldId id="285" r:id="rId31"/>
    <p:sldId id="281"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828"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CB2922-C223-431F-93C4-254B3A8067FD}" type="datetimeFigureOut">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B2922-C223-431F-93C4-254B3A8067FD}" type="datetimeFigureOut">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B2922-C223-431F-93C4-254B3A8067FD}" type="datetimeFigureOut">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B2922-C223-431F-93C4-254B3A8067FD}" type="datetimeFigureOut">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B2922-C223-431F-93C4-254B3A8067FD}" type="datetimeFigureOut">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B2922-C223-431F-93C4-254B3A8067FD}" type="datetimeFigureOut">
              <a:rPr lang="en-US" smtClean="0"/>
              <a:pPr/>
              <a:t>3/6/2009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B2922-C223-431F-93C4-254B3A8067FD}" type="datetimeFigureOut">
              <a:rPr lang="en-US" smtClean="0"/>
              <a:pPr/>
              <a:t>3/6/2009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B2922-C223-431F-93C4-254B3A8067FD}" type="datetimeFigureOut">
              <a:rPr lang="en-US" smtClean="0"/>
              <a:pPr/>
              <a:t>3/6/2009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B2922-C223-431F-93C4-254B3A8067FD}" type="datetimeFigureOut">
              <a:rPr lang="en-US" smtClean="0"/>
              <a:pPr/>
              <a:t>3/6/2009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B2922-C223-431F-93C4-254B3A8067FD}" type="datetimeFigureOut">
              <a:rPr lang="en-US" smtClean="0"/>
              <a:pPr/>
              <a:t>3/6/2009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B2922-C223-431F-93C4-254B3A8067FD}" type="datetimeFigureOut">
              <a:rPr lang="en-US" smtClean="0"/>
              <a:pPr/>
              <a:t>3/6/2009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87496-7EE6-4E06-B237-4142EAB44E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60000"/>
              </a:srgbClr>
            </a:gs>
            <a:gs pos="53000">
              <a:srgbClr val="D4DEFF"/>
            </a:gs>
            <a:gs pos="83000">
              <a:srgbClr val="D4DEFF"/>
            </a:gs>
            <a:gs pos="100000">
              <a:srgbClr val="96AB94"/>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B2922-C223-431F-93C4-254B3A8067FD}" type="datetimeFigureOut">
              <a:rPr lang="en-US" smtClean="0"/>
              <a:pPr/>
              <a:t>3/6/2009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87496-7EE6-4E06-B237-4142EAB44E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search?q=300+Euros+in+USD" TargetMode="External"/><Relationship Id="rId2" Type="http://schemas.openxmlformats.org/officeDocument/2006/relationships/hyperlink" Target="http://www.google.com/search?q=12+++34-+56+*+7+/+8" TargetMode="External"/><Relationship Id="rId1" Type="http://schemas.openxmlformats.org/officeDocument/2006/relationships/slideLayout" Target="../slideLayouts/slideLayout2.xml"/><Relationship Id="rId5" Type="http://schemas.openxmlformats.org/officeDocument/2006/relationships/hyperlink" Target="http://www.google.com/search?q=31+in+hex" TargetMode="External"/><Relationship Id="rId4" Type="http://schemas.openxmlformats.org/officeDocument/2006/relationships/hyperlink" Target="http://www.google.com/search?q=130+lbs+in+k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guide.com/advanced_operators_reference.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int.net/" TargetMode="External"/><Relationship Id="rId2" Type="http://schemas.openxmlformats.org/officeDocument/2006/relationships/hyperlink" Target="http://www.gimpshop.com/" TargetMode="External"/><Relationship Id="rId1" Type="http://schemas.openxmlformats.org/officeDocument/2006/relationships/slideLayout" Target="../slideLayouts/slideLayout2.xml"/><Relationship Id="rId4" Type="http://schemas.openxmlformats.org/officeDocument/2006/relationships/hyperlink" Target="http://www.openoffic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ebcast.berkeley.edu/courses.php" TargetMode="External"/><Relationship Id="rId2" Type="http://schemas.openxmlformats.org/officeDocument/2006/relationships/hyperlink" Target="http://www.fas.harvard.edu/~cscie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rickchendesign@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7150895"/>
          </a:xfrm>
          <a:prstGeom prst="rect">
            <a:avLst/>
          </a:prstGeom>
          <a:noFill/>
          <a:ln w="9525">
            <a:noFill/>
            <a:miter lim="800000"/>
            <a:headEnd/>
            <a:tailEnd/>
          </a:ln>
          <a:effectLst/>
        </p:spPr>
      </p:pic>
      <p:sp>
        <p:nvSpPr>
          <p:cNvPr id="2" name="Title 1"/>
          <p:cNvSpPr>
            <a:spLocks noGrp="1"/>
          </p:cNvSpPr>
          <p:nvPr>
            <p:ph type="ctrTitle"/>
          </p:nvPr>
        </p:nvSpPr>
        <p:spPr/>
        <p:txBody>
          <a:bodyPr>
            <a:noAutofit/>
          </a:bodyPr>
          <a:lstStyle/>
          <a:p>
            <a:r>
              <a:rPr lang="en-US" sz="6600" dirty="0" smtClean="0">
                <a:solidFill>
                  <a:schemeClr val="bg1"/>
                </a:solidFill>
              </a:rPr>
              <a:t>The Most Useful Lecture </a:t>
            </a:r>
            <a:r>
              <a:rPr lang="en-US" sz="6600" dirty="0">
                <a:solidFill>
                  <a:schemeClr val="bg1"/>
                </a:solidFill>
              </a:rPr>
              <a:t>I</a:t>
            </a:r>
            <a:r>
              <a:rPr lang="en-US" sz="6600" dirty="0" smtClean="0">
                <a:solidFill>
                  <a:schemeClr val="bg1"/>
                </a:solidFill>
              </a:rPr>
              <a:t>n The History </a:t>
            </a:r>
            <a:r>
              <a:rPr lang="en-US" sz="6600" dirty="0">
                <a:solidFill>
                  <a:schemeClr val="bg1"/>
                </a:solidFill>
              </a:rPr>
              <a:t>O</a:t>
            </a:r>
            <a:r>
              <a:rPr lang="en-US" sz="6600" dirty="0" smtClean="0">
                <a:solidFill>
                  <a:schemeClr val="bg1"/>
                </a:solidFill>
              </a:rPr>
              <a:t>f </a:t>
            </a:r>
            <a:r>
              <a:rPr lang="en-US" sz="6600" dirty="0">
                <a:solidFill>
                  <a:schemeClr val="bg1"/>
                </a:solidFill>
              </a:rPr>
              <a:t>T</a:t>
            </a:r>
            <a:r>
              <a:rPr lang="en-US" sz="6600" dirty="0" smtClean="0">
                <a:solidFill>
                  <a:schemeClr val="bg1"/>
                </a:solidFill>
              </a:rPr>
              <a:t>he Universe</a:t>
            </a:r>
            <a:endParaRPr lang="en-US" sz="6600" dirty="0">
              <a:solidFill>
                <a:schemeClr val="bg1"/>
              </a:solidFill>
            </a:endParaRPr>
          </a:p>
        </p:txBody>
      </p:sp>
      <p:sp>
        <p:nvSpPr>
          <p:cNvPr id="3" name="Subtitle 2"/>
          <p:cNvSpPr>
            <a:spLocks noGrp="1"/>
          </p:cNvSpPr>
          <p:nvPr>
            <p:ph type="subTitle" idx="1"/>
          </p:nvPr>
        </p:nvSpPr>
        <p:spPr>
          <a:xfrm>
            <a:off x="1371600" y="5715000"/>
            <a:ext cx="6400800" cy="1752600"/>
          </a:xfrm>
        </p:spPr>
        <p:txBody>
          <a:bodyPr>
            <a:normAutofit/>
          </a:bodyPr>
          <a:lstStyle/>
          <a:p>
            <a:r>
              <a:rPr lang="en-US" sz="6000" dirty="0" smtClean="0">
                <a:solidFill>
                  <a:schemeClr val="bg1"/>
                </a:solidFill>
              </a:rPr>
              <a:t>Rick Chen</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mean Rick?</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Log out of previous user</a:t>
            </a:r>
          </a:p>
          <a:p>
            <a:pPr marL="514350" indent="-514350">
              <a:buAutoNum type="arabicPeriod"/>
            </a:pPr>
            <a:r>
              <a:rPr lang="en-US" dirty="0" smtClean="0"/>
              <a:t>Close browser, restart</a:t>
            </a:r>
          </a:p>
          <a:p>
            <a:pPr marL="514350" indent="-514350">
              <a:buAutoNum type="arabicPeriod"/>
            </a:pPr>
            <a:r>
              <a:rPr lang="en-US" dirty="0" smtClean="0"/>
              <a:t>STILL THE SAME NAME!!!</a:t>
            </a:r>
          </a:p>
          <a:p>
            <a:pPr marL="514350" indent="-514350">
              <a:buAutoNum type="arabicPeriod"/>
            </a:pPr>
            <a:r>
              <a:rPr lang="en-US" dirty="0" smtClean="0"/>
              <a:t>Could clear cache(</a:t>
            </a:r>
            <a:r>
              <a:rPr lang="en-US" dirty="0" err="1" smtClean="0"/>
              <a:t>ctrlshiftdelete</a:t>
            </a:r>
            <a:r>
              <a:rPr lang="en-US" dirty="0" smtClean="0"/>
              <a:t> in </a:t>
            </a:r>
            <a:r>
              <a:rPr lang="en-US" dirty="0" err="1" smtClean="0"/>
              <a:t>firefox</a:t>
            </a:r>
            <a:r>
              <a:rPr lang="en-US" dirty="0" smtClean="0"/>
              <a:t>)… but what if you want to keep everything else.</a:t>
            </a:r>
          </a:p>
          <a:p>
            <a:pPr marL="514350" indent="-514350">
              <a:buAutoNum type="arabicPeriod"/>
            </a:pPr>
            <a:r>
              <a:rPr lang="en-US" dirty="0" smtClean="0"/>
              <a:t>?user=</a:t>
            </a:r>
            <a:r>
              <a:rPr lang="en-US" dirty="0" err="1" smtClean="0"/>
              <a:t>chenr</a:t>
            </a:r>
            <a:endParaRPr lang="en-US" dirty="0" smtClean="0"/>
          </a:p>
          <a:p>
            <a:pPr marL="514350" indent="-514350">
              <a:buAutoNum type="arabicPeriod"/>
            </a:pPr>
            <a:r>
              <a:rPr lang="en-US" dirty="0" err="1" smtClean="0"/>
              <a:t>Myuw</a:t>
            </a:r>
            <a:r>
              <a:rPr lang="en-US" dirty="0" smtClean="0"/>
              <a:t>-&gt;login-&gt;voila!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BECOME A GOOGLE </a:t>
            </a:r>
            <a:r>
              <a:rPr lang="en-US" dirty="0" err="1" smtClean="0"/>
              <a:t>Gangsta</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a:t>
            </a:r>
            <a:endParaRPr lang="en-US" dirty="0"/>
          </a:p>
        </p:txBody>
      </p:sp>
      <p:sp>
        <p:nvSpPr>
          <p:cNvPr id="3" name="Content Placeholder 2"/>
          <p:cNvSpPr>
            <a:spLocks noGrp="1"/>
          </p:cNvSpPr>
          <p:nvPr>
            <p:ph idx="1"/>
          </p:nvPr>
        </p:nvSpPr>
        <p:spPr>
          <a:xfrm>
            <a:off x="457200" y="1600201"/>
            <a:ext cx="8229600" cy="762000"/>
          </a:xfrm>
        </p:spPr>
        <p:txBody>
          <a:bodyPr/>
          <a:lstStyle/>
          <a:p>
            <a:pPr>
              <a:buNone/>
            </a:pPr>
            <a:r>
              <a:rPr lang="en-US" dirty="0" smtClean="0"/>
              <a:t>Who here knows how to use Google?</a:t>
            </a:r>
          </a:p>
          <a:p>
            <a:pPr>
              <a:buNone/>
            </a:pPr>
            <a:endParaRPr lang="en-US" dirty="0"/>
          </a:p>
        </p:txBody>
      </p:sp>
      <p:sp>
        <p:nvSpPr>
          <p:cNvPr id="4" name="Content Placeholder 2"/>
          <p:cNvSpPr txBox="1">
            <a:spLocks/>
          </p:cNvSpPr>
          <p:nvPr/>
        </p:nvSpPr>
        <p:spPr>
          <a:xfrm>
            <a:off x="457200" y="4495800"/>
            <a:ext cx="8229600" cy="7620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No,no,no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noProof="0" dirty="0" smtClean="0">
                <a:ln>
                  <a:noFill/>
                </a:ln>
                <a:solidFill>
                  <a:schemeClr val="tx1"/>
                </a:solidFill>
                <a:effectLst/>
                <a:uLnTx/>
                <a:uFillTx/>
                <a:latin typeface="+mn-lt"/>
                <a:ea typeface="+mn-ea"/>
                <a:cs typeface="+mn-cs"/>
              </a:rPr>
              <a:t> ACTUALLY knows how to use Google…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Calculator</a:t>
            </a:r>
            <a:endParaRPr lang="en-US" dirty="0"/>
          </a:p>
        </p:txBody>
      </p:sp>
      <p:sp>
        <p:nvSpPr>
          <p:cNvPr id="3" name="Content Placeholder 2"/>
          <p:cNvSpPr>
            <a:spLocks noGrp="1"/>
          </p:cNvSpPr>
          <p:nvPr>
            <p:ph idx="1"/>
          </p:nvPr>
        </p:nvSpPr>
        <p:spPr/>
        <p:txBody>
          <a:bodyPr/>
          <a:lstStyle/>
          <a:p>
            <a:r>
              <a:rPr lang="en-US" b="1" dirty="0" smtClean="0"/>
              <a:t>+ – * /</a:t>
            </a:r>
            <a:r>
              <a:rPr lang="en-US" dirty="0" smtClean="0"/>
              <a:t>   basic arithmetic</a:t>
            </a:r>
          </a:p>
          <a:p>
            <a:r>
              <a:rPr lang="en-US" b="1" dirty="0" smtClean="0">
                <a:hlinkClick r:id="rId2"/>
              </a:rPr>
              <a:t>12 + 34 - 56 * 7 / 8</a:t>
            </a:r>
            <a:endParaRPr lang="en-US" b="1" dirty="0" smtClean="0"/>
          </a:p>
          <a:p>
            <a:r>
              <a:rPr lang="en-US" dirty="0" smtClean="0"/>
              <a:t>convert units   </a:t>
            </a:r>
            <a:r>
              <a:rPr lang="en-US" b="1" dirty="0" smtClean="0">
                <a:hlinkClick r:id="rId3"/>
              </a:rPr>
              <a:t>300 Euros in USD</a:t>
            </a:r>
            <a:r>
              <a:rPr lang="en-US" dirty="0" smtClean="0"/>
              <a:t>, </a:t>
            </a:r>
            <a:r>
              <a:rPr lang="en-US" b="1" dirty="0" smtClean="0">
                <a:hlinkClick r:id="rId4"/>
              </a:rPr>
              <a:t>130 lbs in kg</a:t>
            </a:r>
            <a:r>
              <a:rPr lang="en-US" dirty="0" smtClean="0"/>
              <a:t>, or </a:t>
            </a:r>
            <a:r>
              <a:rPr lang="en-US" b="1" dirty="0" smtClean="0">
                <a:hlinkClick r:id="rId5"/>
              </a:rPr>
              <a:t>31 in hex</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 Own the world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More powerful than most people think</a:t>
            </a:r>
          </a:p>
          <a:p>
            <a:pPr>
              <a:buNone/>
            </a:pPr>
            <a:endParaRPr lang="en-US" dirty="0" smtClean="0"/>
          </a:p>
          <a:p>
            <a:pPr>
              <a:buNone/>
            </a:pPr>
            <a:r>
              <a:rPr lang="en-US" dirty="0" smtClean="0"/>
              <a:t>Advanced Search Queries:</a:t>
            </a:r>
          </a:p>
          <a:p>
            <a:pPr>
              <a:buNone/>
            </a:pPr>
            <a:r>
              <a:rPr lang="en-US" dirty="0" err="1" smtClean="0"/>
              <a:t>Intitle</a:t>
            </a:r>
            <a:r>
              <a:rPr lang="en-US" dirty="0" smtClean="0"/>
              <a:t>:</a:t>
            </a:r>
          </a:p>
          <a:p>
            <a:pPr>
              <a:buNone/>
            </a:pPr>
            <a:r>
              <a:rPr lang="en-US" dirty="0" err="1" smtClean="0"/>
              <a:t>Inurl</a:t>
            </a:r>
            <a:r>
              <a:rPr lang="en-US" dirty="0" smtClean="0"/>
              <a:t>:</a:t>
            </a:r>
          </a:p>
          <a:p>
            <a:pPr>
              <a:buNone/>
            </a:pPr>
            <a:r>
              <a:rPr lang="en-US" dirty="0" smtClean="0"/>
              <a:t>Site:</a:t>
            </a:r>
          </a:p>
          <a:p>
            <a:pPr>
              <a:buNone/>
            </a:pPr>
            <a:r>
              <a:rPr lang="en-US" dirty="0" err="1" smtClean="0"/>
              <a:t>filetype</a:t>
            </a:r>
            <a:r>
              <a:rPr lang="en-US" dirty="0" smtClean="0"/>
              <a:t>:</a:t>
            </a:r>
          </a:p>
          <a:p>
            <a:pPr>
              <a:buNone/>
            </a:pPr>
            <a:r>
              <a:rPr lang="en-US" dirty="0" smtClean="0"/>
              <a:t>Link:</a:t>
            </a:r>
          </a:p>
          <a:p>
            <a:pPr>
              <a:buNone/>
            </a:pPr>
            <a:r>
              <a:rPr lang="en-US" dirty="0" smtClean="0"/>
              <a:t>Related:</a:t>
            </a:r>
          </a:p>
          <a:p>
            <a:pPr>
              <a:buNone/>
            </a:pPr>
            <a:r>
              <a:rPr lang="en-US" dirty="0" smtClean="0"/>
              <a:t>Cache:</a:t>
            </a:r>
          </a:p>
          <a:p>
            <a:pPr>
              <a:buNone/>
            </a:pPr>
            <a:r>
              <a:rPr lang="en-US" dirty="0" err="1" smtClean="0"/>
              <a:t>Intext</a:t>
            </a:r>
            <a:r>
              <a:rPr lang="en-US" dirty="0" smtClean="0"/>
              <a:t>:</a:t>
            </a:r>
          </a:p>
          <a:p>
            <a:pPr>
              <a:buNone/>
            </a:pPr>
            <a:r>
              <a:rPr lang="en-US" dirty="0" smtClean="0"/>
              <a:t>phonebook:</a:t>
            </a:r>
          </a:p>
          <a:p>
            <a:endParaRPr lang="en-US" dirty="0"/>
          </a:p>
          <a:p>
            <a:r>
              <a:rPr lang="en-US" dirty="0" smtClean="0"/>
              <a:t>What do all these silly things mean?</a:t>
            </a:r>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a:t>
            </a:r>
            <a:endParaRPr lang="en-US" dirty="0"/>
          </a:p>
        </p:txBody>
      </p:sp>
      <p:sp>
        <p:nvSpPr>
          <p:cNvPr id="3" name="Content Placeholder 2"/>
          <p:cNvSpPr>
            <a:spLocks noGrp="1"/>
          </p:cNvSpPr>
          <p:nvPr>
            <p:ph idx="1"/>
          </p:nvPr>
        </p:nvSpPr>
        <p:spPr/>
        <p:txBody>
          <a:bodyPr/>
          <a:lstStyle/>
          <a:p>
            <a:r>
              <a:rPr lang="en-US" dirty="0" smtClean="0"/>
              <a:t>Ever </a:t>
            </a:r>
            <a:r>
              <a:rPr lang="en-US" dirty="0" err="1" smtClean="0"/>
              <a:t>google</a:t>
            </a:r>
            <a:r>
              <a:rPr lang="en-US" dirty="0" smtClean="0"/>
              <a:t> a word for definition?</a:t>
            </a:r>
          </a:p>
          <a:p>
            <a:r>
              <a:rPr lang="en-US" dirty="0" smtClean="0"/>
              <a:t>Not what your looking for?</a:t>
            </a:r>
          </a:p>
          <a:p>
            <a:pPr>
              <a:buNone/>
            </a:pPr>
            <a:endParaRPr lang="en-US" dirty="0"/>
          </a:p>
          <a:p>
            <a:pPr>
              <a:buNone/>
            </a:pPr>
            <a:r>
              <a:rPr lang="en-US" dirty="0" smtClean="0"/>
              <a:t>USE DEFINE, SUCKAS : )</a:t>
            </a:r>
          </a:p>
          <a:p>
            <a:pPr>
              <a:buNone/>
            </a:pPr>
            <a:endParaRPr lang="en-US" dirty="0"/>
          </a:p>
          <a:p>
            <a:pPr>
              <a:buNone/>
            </a:pPr>
            <a:r>
              <a:rPr lang="en-US" dirty="0" smtClean="0"/>
              <a:t>Let’s use the term “ubiquity”!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FILETYPE:</a:t>
            </a:r>
            <a:endParaRPr lang="en-US" dirty="0"/>
          </a:p>
        </p:txBody>
      </p:sp>
      <p:sp>
        <p:nvSpPr>
          <p:cNvPr id="3" name="Content Placeholder 2"/>
          <p:cNvSpPr>
            <a:spLocks noGrp="1"/>
          </p:cNvSpPr>
          <p:nvPr>
            <p:ph idx="1"/>
          </p:nvPr>
        </p:nvSpPr>
        <p:spPr/>
        <p:txBody>
          <a:bodyPr/>
          <a:lstStyle/>
          <a:p>
            <a:r>
              <a:rPr lang="en-US" dirty="0" smtClean="0"/>
              <a:t>Doing research on a topic?</a:t>
            </a:r>
          </a:p>
          <a:p>
            <a:r>
              <a:rPr lang="en-US" dirty="0" smtClean="0"/>
              <a:t>Need papers, or maybe you want to go over someone else’s slides.</a:t>
            </a:r>
          </a:p>
          <a:p>
            <a:pPr>
              <a:buNone/>
            </a:pPr>
            <a:endParaRPr lang="en-US" dirty="0" smtClean="0"/>
          </a:p>
          <a:p>
            <a:pPr>
              <a:buNone/>
            </a:pPr>
            <a:r>
              <a:rPr lang="en-US" dirty="0" smtClean="0"/>
              <a:t>Let’s try “cancer research” </a:t>
            </a:r>
            <a:r>
              <a:rPr lang="en-US" dirty="0" err="1" smtClean="0"/>
              <a:t>pdf’s</a:t>
            </a:r>
            <a:r>
              <a:rPr lang="en-US" dirty="0" smtClean="0"/>
              <a:t>, doc’s and </a:t>
            </a:r>
            <a:r>
              <a:rPr lang="en-US" dirty="0" err="1" smtClean="0"/>
              <a:t>powerpoints</a:t>
            </a:r>
            <a:r>
              <a:rPr lang="en-US" dirty="0" smtClean="0"/>
              <a:t>… Shall we!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PHONEBOOK:</a:t>
            </a:r>
            <a:endParaRPr lang="en-US" dirty="0"/>
          </a:p>
        </p:txBody>
      </p:sp>
      <p:sp>
        <p:nvSpPr>
          <p:cNvPr id="3" name="Content Placeholder 2"/>
          <p:cNvSpPr>
            <a:spLocks noGrp="1"/>
          </p:cNvSpPr>
          <p:nvPr>
            <p:ph idx="1"/>
          </p:nvPr>
        </p:nvSpPr>
        <p:spPr/>
        <p:txBody>
          <a:bodyPr>
            <a:normAutofit lnSpcReduction="10000"/>
          </a:bodyPr>
          <a:lstStyle/>
          <a:p>
            <a:r>
              <a:rPr lang="en-US" dirty="0" smtClean="0"/>
              <a:t>Love/Hate Google</a:t>
            </a:r>
          </a:p>
          <a:p>
            <a:pPr>
              <a:buNone/>
            </a:pPr>
            <a:endParaRPr lang="en-US" dirty="0" smtClean="0"/>
          </a:p>
          <a:p>
            <a:pPr>
              <a:buNone/>
            </a:pPr>
            <a:r>
              <a:rPr lang="en-US" dirty="0" smtClean="0"/>
              <a:t>LESSON TO BE LEARNED: GOOGLE IS CREEPY!!!</a:t>
            </a:r>
          </a:p>
          <a:p>
            <a:pPr>
              <a:buNone/>
            </a:pPr>
            <a:endParaRPr lang="en-US" dirty="0" smtClean="0"/>
          </a:p>
          <a:p>
            <a:pPr>
              <a:buNone/>
            </a:pPr>
            <a:r>
              <a:rPr lang="en-US" dirty="0" err="1" smtClean="0"/>
              <a:t>Unlist</a:t>
            </a:r>
            <a:r>
              <a:rPr lang="en-US" dirty="0"/>
              <a:t> </a:t>
            </a:r>
            <a:r>
              <a:rPr lang="en-US" dirty="0" smtClean="0"/>
              <a:t>yourself, do something, make a move!</a:t>
            </a:r>
          </a:p>
          <a:p>
            <a:pPr>
              <a:buNone/>
            </a:pPr>
            <a:endParaRPr lang="en-US" dirty="0" smtClean="0"/>
          </a:p>
          <a:p>
            <a:pPr>
              <a:buNone/>
            </a:pPr>
            <a:r>
              <a:rPr lang="en-US" dirty="0" smtClean="0"/>
              <a:t>Let’s play with phonebook: name + city </a:t>
            </a:r>
          </a:p>
          <a:p>
            <a:pPr>
              <a:buNone/>
            </a:pPr>
            <a:r>
              <a:rPr lang="en-US" dirty="0" smtClean="0"/>
              <a:t>Phonebook: </a:t>
            </a:r>
            <a:r>
              <a:rPr lang="en-US" dirty="0" err="1" smtClean="0"/>
              <a:t>phonenum</a:t>
            </a:r>
            <a:endParaRPr lang="en-US" dirty="0"/>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990600" y="3429000"/>
            <a:ext cx="3181350" cy="3076575"/>
          </a:xfrm>
          <a:prstGeom prst="rect">
            <a:avLst/>
          </a:prstGeom>
          <a:noFill/>
          <a:ln w="9525">
            <a:noFill/>
            <a:miter lim="800000"/>
            <a:headEnd/>
            <a:tailEnd/>
          </a:ln>
          <a:effectLst/>
        </p:spPr>
      </p:pic>
      <p:sp>
        <p:nvSpPr>
          <p:cNvPr id="13" name="Oval Callout 12"/>
          <p:cNvSpPr/>
          <p:nvPr/>
        </p:nvSpPr>
        <p:spPr>
          <a:xfrm rot="21266882" flipH="1">
            <a:off x="30603" y="4188041"/>
            <a:ext cx="1548361" cy="7077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For all those overachievers</a:t>
            </a:r>
            <a:endParaRPr lang="en-US" dirty="0"/>
          </a:p>
        </p:txBody>
      </p:sp>
      <p:sp>
        <p:nvSpPr>
          <p:cNvPr id="3" name="Content Placeholder 2"/>
          <p:cNvSpPr>
            <a:spLocks noGrp="1"/>
          </p:cNvSpPr>
          <p:nvPr>
            <p:ph idx="1"/>
          </p:nvPr>
        </p:nvSpPr>
        <p:spPr>
          <a:xfrm>
            <a:off x="457200" y="1524000"/>
            <a:ext cx="8229600" cy="4525963"/>
          </a:xfrm>
        </p:spPr>
        <p:txBody>
          <a:bodyPr/>
          <a:lstStyle/>
          <a:p>
            <a:pPr>
              <a:buNone/>
            </a:pPr>
            <a:r>
              <a:rPr lang="en-US" dirty="0" smtClean="0">
                <a:hlinkClick r:id="rId3"/>
              </a:rPr>
              <a:t>http://www.googleguide.com/advanced_operators_reference.html</a:t>
            </a:r>
            <a:endParaRPr lang="en-US" dirty="0"/>
          </a:p>
          <a:p>
            <a:pPr>
              <a:buNone/>
            </a:pPr>
            <a:r>
              <a:rPr lang="en-US" dirty="0" smtClean="0"/>
              <a:t>FUN, Exciting, GOOD FOR DATES!!!!</a:t>
            </a:r>
          </a:p>
        </p:txBody>
      </p:sp>
      <p:sp>
        <p:nvSpPr>
          <p:cNvPr id="10" name="Oval Callout 9"/>
          <p:cNvSpPr/>
          <p:nvPr/>
        </p:nvSpPr>
        <p:spPr>
          <a:xfrm rot="1862444">
            <a:off x="4343400" y="3581400"/>
            <a:ext cx="30480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48200" y="4038600"/>
            <a:ext cx="2362200" cy="646331"/>
          </a:xfrm>
          <a:prstGeom prst="rect">
            <a:avLst/>
          </a:prstGeom>
          <a:noFill/>
        </p:spPr>
        <p:txBody>
          <a:bodyPr wrap="square" rtlCol="0">
            <a:spAutoFit/>
          </a:bodyPr>
          <a:lstStyle/>
          <a:p>
            <a:r>
              <a:rPr lang="en-US" dirty="0" smtClean="0"/>
              <a:t>OMG, You are so good at </a:t>
            </a:r>
            <a:r>
              <a:rPr lang="en-US" dirty="0" err="1" smtClean="0"/>
              <a:t>google</a:t>
            </a:r>
            <a:r>
              <a:rPr lang="en-US" dirty="0" smtClean="0"/>
              <a:t>!</a:t>
            </a:r>
            <a:endParaRPr lang="en-US" dirty="0"/>
          </a:p>
        </p:txBody>
      </p:sp>
      <p:sp>
        <p:nvSpPr>
          <p:cNvPr id="12" name="TextBox 11"/>
          <p:cNvSpPr txBox="1"/>
          <p:nvPr/>
        </p:nvSpPr>
        <p:spPr>
          <a:xfrm>
            <a:off x="76200" y="4343400"/>
            <a:ext cx="2362200" cy="369332"/>
          </a:xfrm>
          <a:prstGeom prst="rect">
            <a:avLst/>
          </a:prstGeom>
          <a:noFill/>
        </p:spPr>
        <p:txBody>
          <a:bodyPr wrap="square" rtlCol="0">
            <a:spAutoFit/>
          </a:bodyPr>
          <a:lstStyle/>
          <a:p>
            <a:r>
              <a:rPr lang="en-US" dirty="0" smtClean="0"/>
              <a:t>I know baby!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of “stuff”</a:t>
            </a:r>
            <a:endParaRPr lang="en-US" dirty="0"/>
          </a:p>
        </p:txBody>
      </p:sp>
      <p:sp>
        <p:nvSpPr>
          <p:cNvPr id="3" name="Content Placeholder 2"/>
          <p:cNvSpPr>
            <a:spLocks noGrp="1"/>
          </p:cNvSpPr>
          <p:nvPr>
            <p:ph idx="1"/>
          </p:nvPr>
        </p:nvSpPr>
        <p:spPr/>
        <p:txBody>
          <a:bodyPr>
            <a:normAutofit lnSpcReduction="10000"/>
          </a:bodyPr>
          <a:lstStyle/>
          <a:p>
            <a:r>
              <a:rPr lang="en-US" dirty="0" smtClean="0"/>
              <a:t>Google is simply a huge resource too much to cover. They have super CSE computer dudes working on their stuff FULL-TIME. PRODUCTS MUST BE GOOD, SHOULD USE THEM!!!!</a:t>
            </a:r>
          </a:p>
          <a:p>
            <a:endParaRPr lang="en-US" dirty="0" smtClean="0"/>
          </a:p>
          <a:p>
            <a:r>
              <a:rPr lang="en-US" dirty="0" smtClean="0"/>
              <a:t>Or.. Yahoo..or msn.. Or become a genius make your own.</a:t>
            </a:r>
          </a:p>
          <a:p>
            <a:pPr>
              <a:buNone/>
            </a:pPr>
            <a:endParaRPr lang="en-US" dirty="0"/>
          </a:p>
          <a:p>
            <a:pPr>
              <a:buNone/>
            </a:pPr>
            <a:r>
              <a:rPr lang="en-US" dirty="0" err="1" smtClean="0"/>
              <a:t>Google:Google</a:t>
            </a:r>
            <a:r>
              <a:rPr lang="en-US" dirty="0" smtClean="0"/>
              <a:t> groups, </a:t>
            </a:r>
            <a:r>
              <a:rPr lang="en-US" dirty="0" err="1" smtClean="0"/>
              <a:t>iGoogle</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for credit seekers</a:t>
            </a:r>
            <a:endParaRPr lang="en-US" dirty="0"/>
          </a:p>
        </p:txBody>
      </p:sp>
      <p:sp>
        <p:nvSpPr>
          <p:cNvPr id="3" name="Content Placeholder 2"/>
          <p:cNvSpPr>
            <a:spLocks noGrp="1"/>
          </p:cNvSpPr>
          <p:nvPr>
            <p:ph idx="1"/>
          </p:nvPr>
        </p:nvSpPr>
        <p:spPr>
          <a:xfrm>
            <a:off x="457200" y="2408237"/>
            <a:ext cx="8229600" cy="4525963"/>
          </a:xfrm>
        </p:spPr>
        <p:txBody>
          <a:bodyPr/>
          <a:lstStyle/>
          <a:p>
            <a:pPr algn="ctr">
              <a:buNone/>
            </a:pPr>
            <a:r>
              <a:rPr lang="en-US" b="1" dirty="0" smtClean="0"/>
              <a:t>Will not show up on test/exams</a:t>
            </a:r>
          </a:p>
          <a:p>
            <a:pPr algn="ctr">
              <a:buNone/>
            </a:pPr>
            <a:endParaRPr lang="en-US" b="1" dirty="0" smtClean="0"/>
          </a:p>
          <a:p>
            <a:pPr algn="ctr">
              <a:buNone/>
            </a:pPr>
            <a:r>
              <a:rPr lang="en-US" dirty="0" smtClean="0"/>
              <a:t>1 or 2 questions maybe </a:t>
            </a:r>
          </a:p>
          <a:p>
            <a:pPr algn="ctr">
              <a:buNone/>
            </a:pPr>
            <a:endParaRPr lang="en-US" dirty="0" smtClean="0"/>
          </a:p>
          <a:p>
            <a:pPr algn="ctr">
              <a:buNone/>
            </a:pPr>
            <a:r>
              <a:rPr lang="en-US" dirty="0" smtClean="0"/>
              <a:t>If you are here for “points” sorry!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Become a Firefox SUPERSTAR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752600"/>
            <a:ext cx="5257800" cy="4449763"/>
          </a:xfrm>
        </p:spPr>
        <p:txBody>
          <a:bodyPr/>
          <a:lstStyle/>
          <a:p>
            <a:r>
              <a:rPr lang="en-US" dirty="0" smtClean="0"/>
              <a:t>If you don’t have </a:t>
            </a:r>
            <a:r>
              <a:rPr lang="en-US" dirty="0" err="1" smtClean="0"/>
              <a:t>firefox</a:t>
            </a:r>
            <a:r>
              <a:rPr lang="en-US" dirty="0" smtClean="0"/>
              <a:t>… get it!</a:t>
            </a:r>
          </a:p>
          <a:p>
            <a:r>
              <a:rPr lang="en-US" dirty="0" smtClean="0"/>
              <a:t>More secure</a:t>
            </a:r>
          </a:p>
          <a:p>
            <a:r>
              <a:rPr lang="en-US" dirty="0" smtClean="0"/>
              <a:t>Renders correctly</a:t>
            </a:r>
          </a:p>
          <a:p>
            <a:r>
              <a:rPr lang="en-US" dirty="0" smtClean="0"/>
              <a:t>User friendly</a:t>
            </a:r>
          </a:p>
          <a:p>
            <a:r>
              <a:rPr lang="en-US" dirty="0" smtClean="0"/>
              <a:t>Renders Documents well!</a:t>
            </a:r>
          </a:p>
        </p:txBody>
      </p:sp>
      <p:pic>
        <p:nvPicPr>
          <p:cNvPr id="3075" name="Picture 3"/>
          <p:cNvPicPr>
            <a:picLocks noChangeAspect="1" noChangeArrowheads="1"/>
          </p:cNvPicPr>
          <p:nvPr/>
        </p:nvPicPr>
        <p:blipFill>
          <a:blip r:embed="rId2" cstate="print"/>
          <a:srcRect/>
          <a:stretch>
            <a:fillRect/>
          </a:stretch>
        </p:blipFill>
        <p:spPr bwMode="auto">
          <a:xfrm>
            <a:off x="457200" y="1676400"/>
            <a:ext cx="3105150" cy="4630367"/>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2209800" y="2895600"/>
            <a:ext cx="914400" cy="882185"/>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838200" y="2667000"/>
            <a:ext cx="914400" cy="882185"/>
          </a:xfrm>
          <a:prstGeom prst="rect">
            <a:avLst/>
          </a:prstGeom>
          <a:noFill/>
          <a:ln w="9525">
            <a:noFill/>
            <a:miter lim="800000"/>
            <a:headEnd/>
            <a:tailEnd/>
          </a:ln>
          <a:effectLst/>
        </p:spPr>
      </p:pic>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faster fox!</a:t>
            </a:r>
            <a:endParaRPr lang="en-US" dirty="0"/>
          </a:p>
        </p:txBody>
      </p:sp>
      <p:sp>
        <p:nvSpPr>
          <p:cNvPr id="3" name="Content Placeholder 2"/>
          <p:cNvSpPr>
            <a:spLocks noGrp="1"/>
          </p:cNvSpPr>
          <p:nvPr>
            <p:ph idx="1"/>
          </p:nvPr>
        </p:nvSpPr>
        <p:spPr/>
        <p:txBody>
          <a:bodyPr/>
          <a:lstStyle/>
          <a:p>
            <a:r>
              <a:rPr lang="en-US" dirty="0" smtClean="0"/>
              <a:t>Ever use the same resources over and over again?</a:t>
            </a:r>
          </a:p>
          <a:p>
            <a:r>
              <a:rPr lang="en-US" dirty="0" smtClean="0"/>
              <a:t>Personally, </a:t>
            </a:r>
            <a:r>
              <a:rPr lang="en-US" dirty="0" err="1" smtClean="0"/>
              <a:t>youtube</a:t>
            </a:r>
            <a:r>
              <a:rPr lang="en-US" dirty="0" smtClean="0"/>
              <a:t>, dictionary.com, thesaurus.com, </a:t>
            </a:r>
            <a:r>
              <a:rPr lang="en-US" dirty="0" err="1" smtClean="0"/>
              <a:t>wikipedia</a:t>
            </a:r>
            <a:r>
              <a:rPr lang="en-US" dirty="0" smtClean="0"/>
              <a:t>, </a:t>
            </a:r>
            <a:r>
              <a:rPr lang="en-US" dirty="0" err="1" smtClean="0"/>
              <a:t>google</a:t>
            </a:r>
            <a:r>
              <a:rPr lang="en-US" dirty="0"/>
              <a:t> </a:t>
            </a:r>
            <a:r>
              <a:rPr lang="en-US" dirty="0" smtClean="0"/>
              <a:t>etc….</a:t>
            </a:r>
          </a:p>
          <a:p>
            <a:pPr>
              <a:buNone/>
            </a:pPr>
            <a:endParaRPr lang="en-US" dirty="0" smtClean="0"/>
          </a:p>
          <a:p>
            <a:pPr>
              <a:buNone/>
            </a:pPr>
            <a:r>
              <a:rPr lang="en-US" sz="5400" dirty="0" smtClean="0"/>
              <a:t>Let’s keep it real with </a:t>
            </a:r>
            <a:r>
              <a:rPr lang="en-US" sz="5400" dirty="0" err="1" smtClean="0"/>
              <a:t>firefox</a:t>
            </a:r>
            <a:r>
              <a:rPr lang="en-US" sz="5400" dirty="0" smtClean="0"/>
              <a:t>.</a:t>
            </a:r>
            <a:endParaRPr lang="en-US" sz="5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Keyword for this search…</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Right-click the box!</a:t>
            </a:r>
          </a:p>
          <a:p>
            <a:pPr marL="514350" indent="-514350">
              <a:buAutoNum type="arabicPeriod"/>
            </a:pPr>
            <a:r>
              <a:rPr lang="en-US" dirty="0" smtClean="0"/>
              <a:t>Add Keyword to this search!</a:t>
            </a:r>
          </a:p>
          <a:p>
            <a:pPr marL="514350" indent="-514350">
              <a:buAutoNum type="arabicPeriod"/>
            </a:pPr>
            <a:r>
              <a:rPr lang="en-US" dirty="0" smtClean="0"/>
              <a:t>Name= “whatever”</a:t>
            </a:r>
          </a:p>
          <a:p>
            <a:pPr marL="514350" indent="-514350">
              <a:buAutoNum type="arabicPeriod"/>
            </a:pPr>
            <a:r>
              <a:rPr lang="en-US" dirty="0" smtClean="0"/>
              <a:t>Keyword= The keyword you want to use for this input box!</a:t>
            </a:r>
          </a:p>
          <a:p>
            <a:pPr marL="514350" indent="-514350">
              <a:buAutoNum type="arabicPeriod"/>
            </a:pPr>
            <a:endParaRPr lang="en-US" dirty="0"/>
          </a:p>
          <a:p>
            <a:pPr marL="514350" indent="-514350">
              <a:buNone/>
            </a:pPr>
            <a:r>
              <a:rPr lang="en-US" dirty="0" smtClean="0"/>
              <a:t>Let’s try it out for thesaurus.com!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Rick that was cool but…</a:t>
            </a:r>
            <a:endParaRPr lang="en-US" dirty="0"/>
          </a:p>
        </p:txBody>
      </p:sp>
      <p:sp>
        <p:nvSpPr>
          <p:cNvPr id="3" name="Content Placeholder 2"/>
          <p:cNvSpPr>
            <a:spLocks noGrp="1"/>
          </p:cNvSpPr>
          <p:nvPr>
            <p:ph idx="1"/>
          </p:nvPr>
        </p:nvSpPr>
        <p:spPr>
          <a:xfrm>
            <a:off x="457200" y="1371600"/>
            <a:ext cx="8229600" cy="4525963"/>
          </a:xfrm>
        </p:spPr>
        <p:txBody>
          <a:bodyPr/>
          <a:lstStyle/>
          <a:p>
            <a:pPr>
              <a:buNone/>
            </a:pPr>
            <a:r>
              <a:rPr lang="en-US" dirty="0" smtClean="0"/>
              <a:t>Why don’t I just go to thesaurus.com, You suck!</a:t>
            </a:r>
          </a:p>
          <a:p>
            <a:pPr>
              <a:buNone/>
            </a:pPr>
            <a:endParaRPr lang="en-US" dirty="0" smtClean="0"/>
          </a:p>
          <a:p>
            <a:pPr>
              <a:buNone/>
            </a:pPr>
            <a:r>
              <a:rPr lang="en-US" dirty="0" smtClean="0"/>
              <a:t>Let’s think for a minute or two ..how do we make this faster and better for the user?</a:t>
            </a:r>
          </a:p>
          <a:p>
            <a:pPr>
              <a:buNone/>
            </a:pPr>
            <a:endParaRPr lang="en-US" dirty="0"/>
          </a:p>
          <a:p>
            <a:pPr>
              <a:buNone/>
            </a:pPr>
            <a:r>
              <a:rPr lang="en-US" dirty="0" smtClean="0"/>
              <a:t>Think like a computer!</a:t>
            </a:r>
            <a:endParaRPr lang="en-US" dirty="0"/>
          </a:p>
        </p:txBody>
      </p:sp>
      <p:pic>
        <p:nvPicPr>
          <p:cNvPr id="4098" name="Picture 2"/>
          <p:cNvPicPr>
            <a:picLocks noChangeAspect="1" noChangeArrowheads="1"/>
          </p:cNvPicPr>
          <p:nvPr/>
        </p:nvPicPr>
        <p:blipFill>
          <a:blip r:embed="rId2"/>
          <a:srcRect/>
          <a:stretch>
            <a:fillRect/>
          </a:stretch>
        </p:blipFill>
        <p:spPr bwMode="auto">
          <a:xfrm>
            <a:off x="4495800" y="3657600"/>
            <a:ext cx="3962400" cy="3004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Sorry, Rick you were right, you rock!</a:t>
            </a:r>
            <a:endParaRPr lang="en-US" dirty="0"/>
          </a:p>
        </p:txBody>
      </p:sp>
      <p:sp>
        <p:nvSpPr>
          <p:cNvPr id="3" name="Content Placeholder 2"/>
          <p:cNvSpPr>
            <a:spLocks noGrp="1"/>
          </p:cNvSpPr>
          <p:nvPr>
            <p:ph idx="1"/>
          </p:nvPr>
        </p:nvSpPr>
        <p:spPr/>
        <p:txBody>
          <a:bodyPr/>
          <a:lstStyle/>
          <a:p>
            <a:pPr>
              <a:buNone/>
            </a:pPr>
            <a:r>
              <a:rPr lang="en-US" dirty="0" smtClean="0"/>
              <a:t>Let’s try it again, but let’s be more computer like.</a:t>
            </a:r>
          </a:p>
          <a:p>
            <a:pPr marL="514350" indent="-514350">
              <a:buAutoNum type="arabicPeriod"/>
            </a:pPr>
            <a:r>
              <a:rPr lang="en-US" dirty="0" smtClean="0"/>
              <a:t>Right-click the box!</a:t>
            </a:r>
          </a:p>
          <a:p>
            <a:pPr marL="514350" indent="-514350">
              <a:buAutoNum type="arabicPeriod"/>
            </a:pPr>
            <a:r>
              <a:rPr lang="en-US" dirty="0" smtClean="0"/>
              <a:t>Add Keyword to this search!</a:t>
            </a:r>
          </a:p>
          <a:p>
            <a:pPr marL="514350" indent="-514350">
              <a:buAutoNum type="arabicPeriod"/>
            </a:pPr>
            <a:r>
              <a:rPr lang="en-US" dirty="0" smtClean="0"/>
              <a:t>Name= “whatever”</a:t>
            </a:r>
          </a:p>
          <a:p>
            <a:pPr marL="514350" indent="-514350">
              <a:buAutoNum type="arabicPeriod"/>
            </a:pPr>
            <a:r>
              <a:rPr lang="en-US" dirty="0" smtClean="0"/>
              <a:t>Keyword= </a:t>
            </a:r>
            <a:r>
              <a:rPr lang="en-US" dirty="0" smtClean="0">
                <a:solidFill>
                  <a:srgbClr val="FF0000"/>
                </a:solidFill>
              </a:rPr>
              <a:t>a one letter representation of the input</a:t>
            </a:r>
          </a:p>
          <a:p>
            <a:pPr marL="514350" indent="-514350">
              <a:buNone/>
            </a:pPr>
            <a:endParaRPr lang="en-US" dirty="0" smtClean="0">
              <a:solidFill>
                <a:srgbClr val="FF0000"/>
              </a:solidFill>
            </a:endParaRPr>
          </a:p>
          <a:p>
            <a:pPr>
              <a:buNone/>
            </a:pPr>
            <a:endParaRPr lang="en-US" dirty="0" smtClean="0"/>
          </a:p>
          <a:p>
            <a:pPr>
              <a:buNone/>
            </a:pPr>
            <a:endParaRPr lang="en-US" dirty="0"/>
          </a:p>
          <a:p>
            <a:pPr>
              <a:buNone/>
            </a:pPr>
            <a:endParaRPr lang="en-US" dirty="0"/>
          </a:p>
        </p:txBody>
      </p:sp>
      <p:sp>
        <p:nvSpPr>
          <p:cNvPr id="4" name="Rectangle 3"/>
          <p:cNvSpPr/>
          <p:nvPr/>
        </p:nvSpPr>
        <p:spPr>
          <a:xfrm>
            <a:off x="1219200" y="5867400"/>
            <a:ext cx="9067800" cy="646331"/>
          </a:xfrm>
          <a:prstGeom prst="rect">
            <a:avLst/>
          </a:prstGeom>
        </p:spPr>
        <p:txBody>
          <a:bodyPr wrap="square">
            <a:spAutoFit/>
          </a:bodyPr>
          <a:lstStyle/>
          <a:p>
            <a:pPr marL="514350" indent="-514350"/>
            <a:r>
              <a:rPr lang="en-US" sz="3600" dirty="0" smtClean="0"/>
              <a:t>Let’s try it with dictionary.com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Interesting applications/resources to help you get more awesome.</a:t>
            </a:r>
            <a:endParaRPr lang="en-US" dirty="0"/>
          </a:p>
        </p:txBody>
      </p:sp>
      <p:sp>
        <p:nvSpPr>
          <p:cNvPr id="3" name="Content Placeholder 2"/>
          <p:cNvSpPr>
            <a:spLocks noGrp="1"/>
          </p:cNvSpPr>
          <p:nvPr>
            <p:ph idx="1"/>
          </p:nvPr>
        </p:nvSpPr>
        <p:spPr/>
        <p:txBody>
          <a:bodyPr/>
          <a:lstStyle/>
          <a:p>
            <a:pPr>
              <a:buNone/>
            </a:pPr>
            <a:r>
              <a:rPr lang="en-US" dirty="0" smtClean="0"/>
              <a:t>These following applications and tools have helped me out throughout my college career and hopefully will also help you guys now and in the future!!!!!</a:t>
            </a:r>
          </a:p>
          <a:p>
            <a:pPr>
              <a:buNone/>
            </a:pPr>
            <a:endParaRPr lang="en-US" dirty="0" smtClean="0"/>
          </a:p>
          <a:p>
            <a:pPr>
              <a:buNone/>
            </a:pPr>
            <a:r>
              <a:rPr lang="en-US" dirty="0" smtClean="0"/>
              <a:t>1 ………….. 2………………3………………… GO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Flashcarddb.com</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Coolest thing ever?</a:t>
            </a:r>
          </a:p>
          <a:p>
            <a:pPr>
              <a:buNone/>
            </a:pPr>
            <a:endParaRPr lang="en-US" dirty="0"/>
          </a:p>
          <a:p>
            <a:pPr>
              <a:buNone/>
            </a:pPr>
            <a:r>
              <a:rPr lang="en-US" dirty="0" smtClean="0"/>
              <a:t>Can make online sharable flash cards.</a:t>
            </a:r>
          </a:p>
          <a:p>
            <a:pPr>
              <a:buNone/>
            </a:pPr>
            <a:endParaRPr lang="en-US" dirty="0" smtClean="0"/>
          </a:p>
          <a:p>
            <a:pPr>
              <a:buNone/>
            </a:pPr>
            <a:r>
              <a:rPr lang="en-US" dirty="0" smtClean="0"/>
              <a:t>Useful for memorizing lots and lots of information…</a:t>
            </a:r>
          </a:p>
          <a:p>
            <a:pPr>
              <a:buNone/>
            </a:pPr>
            <a:endParaRPr lang="en-US" dirty="0"/>
          </a:p>
          <a:p>
            <a:pPr>
              <a:buNone/>
            </a:pPr>
            <a:r>
              <a:rPr lang="en-US" dirty="0" smtClean="0"/>
              <a:t>BEST FEATURE == saved card sets? What’s that?</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http://rocketdock.com/</a:t>
            </a:r>
            <a:endParaRPr lang="en-US" dirty="0"/>
          </a:p>
        </p:txBody>
      </p:sp>
      <p:sp>
        <p:nvSpPr>
          <p:cNvPr id="3" name="Content Placeholder 2"/>
          <p:cNvSpPr>
            <a:spLocks noGrp="1"/>
          </p:cNvSpPr>
          <p:nvPr>
            <p:ph idx="1"/>
          </p:nvPr>
        </p:nvSpPr>
        <p:spPr/>
        <p:txBody>
          <a:bodyPr/>
          <a:lstStyle/>
          <a:p>
            <a:r>
              <a:rPr lang="en-US" dirty="0" smtClean="0"/>
              <a:t>Get </a:t>
            </a:r>
            <a:r>
              <a:rPr lang="en-US" dirty="0" err="1" smtClean="0"/>
              <a:t>RocketDock</a:t>
            </a:r>
            <a:r>
              <a:rPr lang="en-US" dirty="0" smtClean="0"/>
              <a:t> and be like me! I mean </a:t>
            </a:r>
            <a:r>
              <a:rPr lang="en-US" dirty="0" err="1" smtClean="0"/>
              <a:t>mac</a:t>
            </a:r>
            <a:r>
              <a:rPr lang="en-US" dirty="0" smtClean="0"/>
              <a:t>…</a:t>
            </a:r>
          </a:p>
          <a:p>
            <a:r>
              <a:rPr lang="en-US" dirty="0" smtClean="0"/>
              <a:t>Customizable. Recognition Rather then recall.</a:t>
            </a:r>
          </a:p>
          <a:p>
            <a:r>
              <a:rPr lang="en-US" dirty="0" smtClean="0"/>
              <a:t>Quick access to your applications</a:t>
            </a:r>
            <a:endParaRPr lang="en-US" dirty="0"/>
          </a:p>
          <a:p>
            <a:endParaRPr lang="en-US" dirty="0" smtClean="0"/>
          </a:p>
          <a:p>
            <a:endParaRPr lang="en-US" dirty="0"/>
          </a:p>
          <a:p>
            <a:r>
              <a:rPr lang="en-US" dirty="0" smtClean="0"/>
              <a:t>It also looks really cool!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a:t>
            </a:r>
            <a:endParaRPr lang="en-US" dirty="0"/>
          </a:p>
        </p:txBody>
      </p:sp>
      <p:sp>
        <p:nvSpPr>
          <p:cNvPr id="3" name="Content Placeholder 2"/>
          <p:cNvSpPr>
            <a:spLocks noGrp="1"/>
          </p:cNvSpPr>
          <p:nvPr>
            <p:ph idx="1"/>
          </p:nvPr>
        </p:nvSpPr>
        <p:spPr/>
        <p:txBody>
          <a:bodyPr/>
          <a:lstStyle/>
          <a:p>
            <a:r>
              <a:rPr lang="en-US" dirty="0" smtClean="0"/>
              <a:t>Is your best friend. Open source = “free”</a:t>
            </a:r>
          </a:p>
          <a:p>
            <a:r>
              <a:rPr lang="en-US" dirty="0" smtClean="0"/>
              <a:t>Microsoft, Mac, adobe are all absolutely fantastic. Brilliant minds and ideas…</a:t>
            </a:r>
          </a:p>
          <a:p>
            <a:r>
              <a:rPr lang="en-US" dirty="0" smtClean="0"/>
              <a:t>ANY computer product that you can think of there is a open source version, works “just as well”</a:t>
            </a:r>
          </a:p>
          <a:p>
            <a:r>
              <a:rPr lang="en-US" dirty="0" smtClean="0"/>
              <a:t>Buggy, non-compatible sometimes.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who is it for ?</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For people that want to learn useful tips and tricks that will will make your work faster, easier to do!</a:t>
            </a:r>
          </a:p>
          <a:p>
            <a:pPr>
              <a:buNone/>
            </a:pPr>
            <a:endParaRPr lang="en-US" dirty="0" smtClean="0"/>
          </a:p>
          <a:p>
            <a:pPr>
              <a:buNone/>
            </a:pPr>
            <a:r>
              <a:rPr lang="en-US" dirty="0" smtClean="0"/>
              <a:t>Mostly PC stuff, some cross-platform. I tried !</a:t>
            </a:r>
            <a:br>
              <a:rPr lang="en-US" dirty="0" smtClean="0"/>
            </a:br>
            <a:endParaRPr lang="en-US" dirty="0"/>
          </a:p>
          <a:p>
            <a:pPr>
              <a:buNone/>
            </a:pPr>
            <a:r>
              <a:rPr lang="en-US" dirty="0" smtClean="0"/>
              <a:t>You may actually have some fun with it… (OMG)</a:t>
            </a:r>
          </a:p>
          <a:p>
            <a:pPr>
              <a:buNone/>
            </a:pPr>
            <a:endParaRPr lang="en-US" dirty="0"/>
          </a:p>
          <a:p>
            <a:pPr>
              <a:buNone/>
            </a:pPr>
            <a:r>
              <a:rPr lang="en-US" dirty="0" smtClean="0"/>
              <a:t>Tried to make this lecture fun and learning filled.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Couple of examples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Ever </a:t>
            </a:r>
            <a:r>
              <a:rPr lang="en-US" dirty="0" err="1" smtClean="0"/>
              <a:t>wanna</a:t>
            </a:r>
            <a:r>
              <a:rPr lang="en-US" dirty="0" smtClean="0"/>
              <a:t> create cool pictures?</a:t>
            </a:r>
          </a:p>
          <a:p>
            <a:pPr>
              <a:buNone/>
            </a:pPr>
            <a:r>
              <a:rPr lang="en-US" dirty="0" smtClean="0"/>
              <a:t>“Photoshop”- try </a:t>
            </a:r>
            <a:r>
              <a:rPr lang="en-US" dirty="0" err="1" smtClean="0"/>
              <a:t>gimpshop</a:t>
            </a:r>
            <a:r>
              <a:rPr lang="en-US" dirty="0" smtClean="0"/>
              <a:t> or paint.net first.</a:t>
            </a:r>
          </a:p>
          <a:p>
            <a:pPr>
              <a:buNone/>
            </a:pPr>
            <a:r>
              <a:rPr lang="en-US" dirty="0" smtClean="0">
                <a:hlinkClick r:id="rId2"/>
              </a:rPr>
              <a:t>http://www.gimpshop.com/</a:t>
            </a:r>
            <a:endParaRPr lang="en-US" dirty="0" smtClean="0"/>
          </a:p>
          <a:p>
            <a:pPr>
              <a:buNone/>
            </a:pPr>
            <a:r>
              <a:rPr lang="en-US" dirty="0" smtClean="0">
                <a:hlinkClick r:id="rId3"/>
              </a:rPr>
              <a:t>http://www.paint.net/</a:t>
            </a:r>
            <a:endParaRPr lang="en-US" dirty="0" smtClean="0"/>
          </a:p>
          <a:p>
            <a:pPr>
              <a:buNone/>
            </a:pPr>
            <a:r>
              <a:rPr lang="en-US" dirty="0" smtClean="0"/>
              <a:t>Before you drop $$$ on adobe.</a:t>
            </a:r>
          </a:p>
          <a:p>
            <a:pPr>
              <a:buNone/>
            </a:pPr>
            <a:endParaRPr lang="en-US" dirty="0"/>
          </a:p>
          <a:p>
            <a:pPr>
              <a:buNone/>
            </a:pPr>
            <a:r>
              <a:rPr lang="en-US" dirty="0" smtClean="0"/>
              <a:t>Open Office</a:t>
            </a:r>
          </a:p>
          <a:p>
            <a:pPr>
              <a:buNone/>
            </a:pPr>
            <a:r>
              <a:rPr lang="en-US" dirty="0" smtClean="0">
                <a:hlinkClick r:id="rId4"/>
              </a:rPr>
              <a:t>http://www.openoffice.org/</a:t>
            </a:r>
            <a:endParaRPr lang="en-US" dirty="0" smtClean="0"/>
          </a:p>
          <a:p>
            <a:pPr>
              <a:buNone/>
            </a:pPr>
            <a:r>
              <a:rPr lang="en-US" dirty="0" smtClean="0"/>
              <a:t>Office suite, but free : )</a:t>
            </a:r>
          </a:p>
          <a:p>
            <a:pPr>
              <a:buNone/>
            </a:pPr>
            <a:r>
              <a:rPr lang="en-US" dirty="0" smtClean="0"/>
              <a:t>If you have an old computer I would recommend this!</a:t>
            </a:r>
            <a:endParaRPr lang="en-US" dirty="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DO ANYTHING YOU WANT WHEN YOU GROW UP!</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http://www.fas.harvard.edu/~cscie1/</a:t>
            </a:r>
            <a:endParaRPr lang="en-US" dirty="0" smtClean="0"/>
          </a:p>
          <a:p>
            <a:pPr>
              <a:buNone/>
            </a:pPr>
            <a:r>
              <a:rPr lang="en-US" dirty="0" smtClean="0"/>
              <a:t>Watch Lectures: YOU WILL LEARN A LOT.</a:t>
            </a:r>
          </a:p>
          <a:p>
            <a:pPr>
              <a:buNone/>
            </a:pPr>
            <a:endParaRPr lang="en-US" dirty="0"/>
          </a:p>
          <a:p>
            <a:pPr>
              <a:buNone/>
            </a:pPr>
            <a:r>
              <a:rPr lang="en-US" dirty="0" smtClean="0">
                <a:hlinkClick r:id="rId3"/>
              </a:rPr>
              <a:t>http://webcast.berkeley.edu/courses.php</a:t>
            </a:r>
            <a:endParaRPr lang="en-US" dirty="0" smtClean="0"/>
          </a:p>
          <a:p>
            <a:pPr>
              <a:buNone/>
            </a:pPr>
            <a:r>
              <a:rPr lang="en-US" dirty="0" smtClean="0"/>
              <a:t>Let’s check out what other universities are doing... Let’s also check out a class that isn’t in our major…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OMG RICK!! That was the most useful lecture in the history of the universe!</a:t>
            </a:r>
            <a:endParaRPr lang="en-US" dirty="0"/>
          </a:p>
        </p:txBody>
      </p:sp>
      <p:sp>
        <p:nvSpPr>
          <p:cNvPr id="3" name="Content Placeholder 2"/>
          <p:cNvSpPr>
            <a:spLocks noGrp="1"/>
          </p:cNvSpPr>
          <p:nvPr>
            <p:ph idx="1"/>
          </p:nvPr>
        </p:nvSpPr>
        <p:spPr/>
        <p:txBody>
          <a:bodyPr>
            <a:normAutofit/>
          </a:bodyPr>
          <a:lstStyle/>
          <a:p>
            <a:pPr>
              <a:buNone/>
            </a:pPr>
            <a:r>
              <a:rPr lang="en-US" dirty="0" smtClean="0"/>
              <a:t> The end of the most useful lecture in the history of the universe, good luck with the rest of your quarter and have fun playing around with some of the tips and tricks you have learned today. ANY QUESTIONS??????????</a:t>
            </a:r>
          </a:p>
          <a:p>
            <a:pPr>
              <a:buNone/>
            </a:pPr>
            <a:endParaRPr lang="en-US" dirty="0"/>
          </a:p>
          <a:p>
            <a:pPr>
              <a:buNone/>
            </a:pPr>
            <a:r>
              <a:rPr lang="en-US" dirty="0" smtClean="0">
                <a:hlinkClick r:id="rId2"/>
              </a:rPr>
              <a:t>rickchendesign@gmail.com</a:t>
            </a:r>
            <a:endParaRPr lang="en-US" dirty="0" smtClean="0"/>
          </a:p>
          <a:p>
            <a:pPr>
              <a:buNone/>
            </a:pPr>
            <a:r>
              <a:rPr lang="en-US" dirty="0" err="1" smtClean="0"/>
              <a:t>Facebook</a:t>
            </a:r>
            <a:r>
              <a:rPr lang="en-US" dirty="0" smtClean="0"/>
              <a:t> == rick </a:t>
            </a:r>
            <a:r>
              <a:rPr lang="en-US" dirty="0" err="1" smtClean="0"/>
              <a:t>chen</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Human Computer Interaction student</a:t>
            </a:r>
          </a:p>
          <a:p>
            <a:pPr>
              <a:buNone/>
            </a:pPr>
            <a:endParaRPr lang="en-US" dirty="0"/>
          </a:p>
          <a:p>
            <a:pPr>
              <a:buNone/>
            </a:pPr>
            <a:r>
              <a:rPr lang="en-US" dirty="0" smtClean="0"/>
              <a:t>Interested in web design/coding/graphics</a:t>
            </a:r>
          </a:p>
          <a:p>
            <a:pPr>
              <a:buNone/>
            </a:pPr>
            <a:endParaRPr lang="en-US" dirty="0" smtClean="0"/>
          </a:p>
          <a:p>
            <a:pPr>
              <a:buNone/>
            </a:pPr>
            <a:r>
              <a:rPr lang="en-US" dirty="0" smtClean="0"/>
              <a:t>Also Manchester United and </a:t>
            </a:r>
            <a:r>
              <a:rPr lang="en-US" dirty="0" err="1" smtClean="0"/>
              <a:t>Fifa</a:t>
            </a:r>
            <a:r>
              <a:rPr lang="en-US" dirty="0" smtClean="0"/>
              <a:t> 09 Xbox Live</a:t>
            </a:r>
          </a:p>
          <a:p>
            <a:pPr>
              <a:buNone/>
            </a:pPr>
            <a:endParaRPr lang="en-US" dirty="0"/>
          </a:p>
          <a:p>
            <a:pPr>
              <a:buNone/>
            </a:pPr>
            <a:r>
              <a:rPr lang="en-US" dirty="0" smtClean="0"/>
              <a:t>CLUE Tutor for this particular class.</a:t>
            </a:r>
          </a:p>
          <a:p>
            <a:pPr>
              <a:buNone/>
            </a:pPr>
            <a:r>
              <a:rPr lang="en-US" dirty="0" smtClean="0"/>
              <a:t>WED night at 6:30 – 8:00 Bring your friends.</a:t>
            </a:r>
          </a:p>
          <a:p>
            <a:pPr>
              <a:buNone/>
            </a:pPr>
            <a:r>
              <a:rPr lang="en-US" dirty="0" smtClean="0"/>
              <a:t>It’s really </a:t>
            </a:r>
            <a:r>
              <a:rPr lang="en-US" dirty="0" err="1" smtClean="0"/>
              <a:t>really</a:t>
            </a:r>
            <a:r>
              <a:rPr lang="en-US" dirty="0" smtClean="0"/>
              <a:t> </a:t>
            </a:r>
            <a:r>
              <a:rPr lang="en-US" dirty="0" err="1" smtClean="0"/>
              <a:t>really</a:t>
            </a:r>
            <a:r>
              <a:rPr lang="en-US" dirty="0" smtClean="0"/>
              <a:t> </a:t>
            </a:r>
            <a:r>
              <a:rPr lang="en-US" dirty="0" err="1" smtClean="0"/>
              <a:t>really</a:t>
            </a:r>
            <a:r>
              <a:rPr lang="en-US" dirty="0" smtClean="0"/>
              <a:t> fun</a:t>
            </a:r>
          </a:p>
          <a:p>
            <a:pPr>
              <a:buNone/>
            </a:pPr>
            <a:endParaRPr lang="en-US" dirty="0"/>
          </a:p>
          <a:p>
            <a:pPr>
              <a:buNone/>
            </a:pPr>
            <a:r>
              <a:rPr lang="en-US" dirty="0" smtClean="0"/>
              <a:t>Sorry for the Ugly slides…they are really ugly.</a:t>
            </a:r>
          </a:p>
          <a:p>
            <a:pPr>
              <a:buNone/>
            </a:pPr>
            <a:endParaRPr lang="en-US" dirty="0"/>
          </a:p>
          <a:p>
            <a:pPr>
              <a:buNone/>
            </a:pPr>
            <a:r>
              <a:rPr lang="en-US" dirty="0" smtClean="0"/>
              <a:t>Really.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MICROSOFT WORD IMAGES</a:t>
            </a:r>
            <a:endParaRPr lang="en-US" dirty="0"/>
          </a:p>
        </p:txBody>
      </p:sp>
      <p:sp>
        <p:nvSpPr>
          <p:cNvPr id="3" name="Content Placeholder 2"/>
          <p:cNvSpPr>
            <a:spLocks noGrp="1"/>
          </p:cNvSpPr>
          <p:nvPr>
            <p:ph idx="1"/>
          </p:nvPr>
        </p:nvSpPr>
        <p:spPr/>
        <p:txBody>
          <a:bodyPr/>
          <a:lstStyle/>
          <a:p>
            <a:pPr marL="514350" indent="-514350">
              <a:buNone/>
            </a:pPr>
            <a:r>
              <a:rPr lang="en-US" dirty="0" smtClean="0"/>
              <a:t>Perhaps the most difficult thing to do in the entire Universe.</a:t>
            </a:r>
          </a:p>
          <a:p>
            <a:pPr marL="514350" indent="-514350">
              <a:buNone/>
            </a:pPr>
            <a:endParaRPr lang="en-US" dirty="0" smtClean="0"/>
          </a:p>
          <a:p>
            <a:pPr marL="514350" indent="-514350">
              <a:buNone/>
            </a:pPr>
            <a:r>
              <a:rPr lang="en-US" dirty="0" smtClean="0"/>
              <a:t>Most </a:t>
            </a:r>
            <a:r>
              <a:rPr lang="en-US" dirty="0" err="1" smtClean="0"/>
              <a:t>Phd’s</a:t>
            </a:r>
            <a:r>
              <a:rPr lang="en-US" dirty="0" smtClean="0"/>
              <a:t> cannot do this.</a:t>
            </a:r>
          </a:p>
          <a:p>
            <a:pPr marL="514350" indent="-514350">
              <a:buNone/>
            </a:pPr>
            <a:endParaRPr lang="en-US" dirty="0"/>
          </a:p>
          <a:p>
            <a:pPr marL="514350" indent="-514350">
              <a:buNone/>
            </a:pPr>
            <a:r>
              <a:rPr lang="en-US" dirty="0" smtClean="0"/>
              <a:t>No sources on that.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ART of MICROSOFT WORD IMAGE PLACEMENT</a:t>
            </a:r>
            <a:endParaRPr lang="en-US" dirty="0"/>
          </a:p>
        </p:txBody>
      </p:sp>
      <p:pic>
        <p:nvPicPr>
          <p:cNvPr id="5122" name="Picture 2"/>
          <p:cNvPicPr>
            <a:picLocks noChangeAspect="1" noChangeArrowheads="1"/>
          </p:cNvPicPr>
          <p:nvPr/>
        </p:nvPicPr>
        <p:blipFill>
          <a:blip r:embed="rId2"/>
          <a:srcRect/>
          <a:stretch>
            <a:fillRect/>
          </a:stretch>
        </p:blipFill>
        <p:spPr bwMode="auto">
          <a:xfrm>
            <a:off x="533400" y="1524000"/>
            <a:ext cx="2857500" cy="42862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105400" y="1676400"/>
            <a:ext cx="3276600" cy="2611041"/>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81000" y="1524000"/>
            <a:ext cx="8534400" cy="533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MYUW LOGIN</a:t>
            </a:r>
            <a:endParaRPr lang="en-US" dirty="0"/>
          </a:p>
        </p:txBody>
      </p:sp>
      <p:sp>
        <p:nvSpPr>
          <p:cNvPr id="3" name="Content Placeholder 2"/>
          <p:cNvSpPr>
            <a:spLocks noGrp="1"/>
          </p:cNvSpPr>
          <p:nvPr>
            <p:ph idx="1"/>
          </p:nvPr>
        </p:nvSpPr>
        <p:spPr/>
        <p:txBody>
          <a:bodyPr/>
          <a:lstStyle/>
          <a:p>
            <a:pPr>
              <a:buNone/>
            </a:pPr>
            <a:r>
              <a:rPr lang="en-US" dirty="0" smtClean="0"/>
              <a:t>Three words: WTF.</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 frustrating </a:t>
            </a:r>
            <a:r>
              <a:rPr lang="en-US" dirty="0" err="1" smtClean="0"/>
              <a:t>myuw</a:t>
            </a:r>
            <a:r>
              <a:rPr lang="en-US" dirty="0" smtClean="0"/>
              <a:t> login</a:t>
            </a:r>
            <a:endParaRPr lang="en-US" dirty="0"/>
          </a:p>
        </p:txBody>
      </p:sp>
      <p:sp>
        <p:nvSpPr>
          <p:cNvPr id="3" name="Content Placeholder 2"/>
          <p:cNvSpPr>
            <a:spLocks noGrp="1"/>
          </p:cNvSpPr>
          <p:nvPr>
            <p:ph idx="1"/>
          </p:nvPr>
        </p:nvSpPr>
        <p:spPr/>
        <p:txBody>
          <a:bodyPr/>
          <a:lstStyle/>
          <a:p>
            <a:r>
              <a:rPr lang="en-US" dirty="0" err="1" smtClean="0"/>
              <a:t>MyUW</a:t>
            </a:r>
            <a:r>
              <a:rPr lang="en-US" dirty="0" smtClean="0"/>
              <a:t> is one of the most confusing/difficult to use UI’s in the History of the Universe.</a:t>
            </a:r>
          </a:p>
          <a:p>
            <a:r>
              <a:rPr lang="en-US" dirty="0" smtClean="0"/>
              <a:t>One problem I have gotten 2384328559832789327583298327532 times.</a:t>
            </a:r>
          </a:p>
          <a:p>
            <a:r>
              <a:rPr lang="en-US" dirty="0" smtClean="0">
                <a:solidFill>
                  <a:srgbClr val="FF0000"/>
                </a:solidFill>
              </a:rPr>
              <a:t>The </a:t>
            </a:r>
            <a:r>
              <a:rPr lang="en-US" dirty="0" err="1" smtClean="0">
                <a:solidFill>
                  <a:srgbClr val="FF0000"/>
                </a:solidFill>
              </a:rPr>
              <a:t>myuw</a:t>
            </a:r>
            <a:r>
              <a:rPr lang="en-US" dirty="0" smtClean="0">
                <a:solidFill>
                  <a:srgbClr val="FF0000"/>
                </a:solidFill>
              </a:rPr>
              <a:t> screen is logged in as someone else and I can’t change the </a:t>
            </a:r>
            <a:r>
              <a:rPr lang="en-US" dirty="0" err="1" smtClean="0">
                <a:solidFill>
                  <a:srgbClr val="FF0000"/>
                </a:solidFill>
              </a:rPr>
              <a:t>uw</a:t>
            </a:r>
            <a:r>
              <a:rPr lang="en-US" dirty="0" smtClean="0">
                <a:solidFill>
                  <a:srgbClr val="FF0000"/>
                </a:solidFill>
              </a:rPr>
              <a:t> </a:t>
            </a:r>
            <a:r>
              <a:rPr lang="en-US" dirty="0" err="1" smtClean="0">
                <a:solidFill>
                  <a:srgbClr val="FF0000"/>
                </a:solidFill>
              </a:rPr>
              <a:t>netID</a:t>
            </a:r>
            <a:r>
              <a:rPr lang="en-US" dirty="0" smtClean="0">
                <a:solidFill>
                  <a:srgbClr val="FF0000"/>
                </a:solidFill>
              </a:rPr>
              <a:t> and log into my own account no matter what I do!!!!!!!!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Solutions</a:t>
            </a:r>
            <a:endParaRPr lang="en-US" dirty="0"/>
          </a:p>
        </p:txBody>
      </p:sp>
      <p:sp>
        <p:nvSpPr>
          <p:cNvPr id="3" name="Content Placeholder 2"/>
          <p:cNvSpPr>
            <a:spLocks noGrp="1"/>
          </p:cNvSpPr>
          <p:nvPr>
            <p:ph idx="1"/>
          </p:nvPr>
        </p:nvSpPr>
        <p:spPr>
          <a:xfrm>
            <a:off x="2438400" y="2895600"/>
            <a:ext cx="8229600" cy="4525963"/>
          </a:xfrm>
        </p:spPr>
        <p:txBody>
          <a:bodyPr/>
          <a:lstStyle/>
          <a:p>
            <a:pPr>
              <a:buNone/>
            </a:pPr>
            <a:r>
              <a:rPr lang="en-US" dirty="0" smtClean="0"/>
              <a:t>Clear cache…</a:t>
            </a:r>
          </a:p>
          <a:p>
            <a:pPr>
              <a:buNone/>
            </a:pPr>
            <a:endParaRPr lang="en-US" dirty="0" smtClean="0"/>
          </a:p>
          <a:p>
            <a:pPr>
              <a:buNone/>
            </a:pPr>
            <a:r>
              <a:rPr lang="en-US" dirty="0" smtClean="0"/>
              <a:t>or do better….</a:t>
            </a:r>
          </a:p>
          <a:p>
            <a:pPr>
              <a:buNone/>
            </a:pPr>
            <a:endParaRPr lang="en-US" dirty="0" smtClean="0"/>
          </a:p>
          <a:p>
            <a:pPr>
              <a:buNone/>
            </a:pPr>
            <a:r>
              <a:rPr lang="en-US" dirty="0" smtClean="0"/>
              <a:t>?</a:t>
            </a:r>
            <a:r>
              <a:rPr lang="en-US" dirty="0" smtClean="0"/>
              <a:t>user=</a:t>
            </a:r>
            <a:r>
              <a:rPr lang="en-US" dirty="0" err="1" smtClean="0"/>
              <a:t>youruwnetid</a:t>
            </a:r>
            <a:endParaRPr lang="en-US"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1067</Words>
  <Application>Microsoft Office PowerPoint</Application>
  <PresentationFormat>On-screen Show (4:3)</PresentationFormat>
  <Paragraphs>189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Most Useful Lecture In The History Of The Universe</vt:lpstr>
      <vt:lpstr>Not for credit seekers</vt:lpstr>
      <vt:lpstr>Then who is it for ?</vt:lpstr>
      <vt:lpstr>About me</vt:lpstr>
      <vt:lpstr>1. MICROSOFT WORD IMAGES</vt:lpstr>
      <vt:lpstr>The ART of MICROSOFT WORD IMAGE PLACEMENT</vt:lpstr>
      <vt:lpstr>2. MYUW LOGIN</vt:lpstr>
      <vt:lpstr>The super frustrating myuw login</vt:lpstr>
      <vt:lpstr>Two Solutions</vt:lpstr>
      <vt:lpstr>What do you mean Rick?</vt:lpstr>
      <vt:lpstr>3. BECOME A GOOGLE Gangsta</vt:lpstr>
      <vt:lpstr>Google?</vt:lpstr>
      <vt:lpstr>Google Calculator</vt:lpstr>
      <vt:lpstr>Google == Own the world</vt:lpstr>
      <vt:lpstr>DEFINE:</vt:lpstr>
      <vt:lpstr>FILETYPE:</vt:lpstr>
      <vt:lpstr>PHONEBOOK:</vt:lpstr>
      <vt:lpstr>For all those overachievers</vt:lpstr>
      <vt:lpstr>Wealth of “stuff”</vt:lpstr>
      <vt:lpstr>4. Become a Firefox SUPERSTAR </vt:lpstr>
      <vt:lpstr>Slide 21</vt:lpstr>
      <vt:lpstr>Super faster fox!</vt:lpstr>
      <vt:lpstr>Add Keyword for this search…</vt:lpstr>
      <vt:lpstr>Well, Rick that was cool but…</vt:lpstr>
      <vt:lpstr>Sorry, Rick you were right, you rock!</vt:lpstr>
      <vt:lpstr>Interesting applications/resources to help you get more awesome.</vt:lpstr>
      <vt:lpstr>Flashcarddb.com</vt:lpstr>
      <vt:lpstr>http://rocketdock.com/</vt:lpstr>
      <vt:lpstr>OPEN SOURCE…</vt:lpstr>
      <vt:lpstr>Couple of examples</vt:lpstr>
      <vt:lpstr>YOU CAN DO ANYTHING YOU WANT WHEN YOU GROW UP!</vt:lpstr>
      <vt:lpstr>OMG RICK!! That was the most useful lecture in the history of the universe!</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Useful Lecture In The History Of The Universe</dc:title>
  <dc:creator>Rick</dc:creator>
  <cp:lastModifiedBy>Rick</cp:lastModifiedBy>
  <cp:revision>69</cp:revision>
  <dcterms:created xsi:type="dcterms:W3CDTF">2009-03-05T20:46:33Z</dcterms:created>
  <dcterms:modified xsi:type="dcterms:W3CDTF">2009-03-06T19:47:33Z</dcterms:modified>
</cp:coreProperties>
</file>